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83"/>
  </p:notesMasterIdLst>
  <p:handoutMasterIdLst>
    <p:handoutMasterId r:id="rId84"/>
  </p:handoutMasterIdLst>
  <p:sldIdLst>
    <p:sldId id="327" r:id="rId5"/>
    <p:sldId id="330" r:id="rId6"/>
    <p:sldId id="331" r:id="rId7"/>
    <p:sldId id="333" r:id="rId8"/>
    <p:sldId id="298" r:id="rId9"/>
    <p:sldId id="262" r:id="rId10"/>
    <p:sldId id="263" r:id="rId11"/>
    <p:sldId id="358" r:id="rId12"/>
    <p:sldId id="335" r:id="rId13"/>
    <p:sldId id="336" r:id="rId14"/>
    <p:sldId id="337" r:id="rId15"/>
    <p:sldId id="302" r:id="rId16"/>
    <p:sldId id="338" r:id="rId17"/>
    <p:sldId id="339" r:id="rId18"/>
    <p:sldId id="340" r:id="rId19"/>
    <p:sldId id="264" r:id="rId20"/>
    <p:sldId id="342" r:id="rId21"/>
    <p:sldId id="344" r:id="rId22"/>
    <p:sldId id="345" r:id="rId23"/>
    <p:sldId id="346" r:id="rId24"/>
    <p:sldId id="343" r:id="rId25"/>
    <p:sldId id="266" r:id="rId26"/>
    <p:sldId id="347" r:id="rId27"/>
    <p:sldId id="348" r:id="rId28"/>
    <p:sldId id="349" r:id="rId29"/>
    <p:sldId id="350" r:id="rId30"/>
    <p:sldId id="351" r:id="rId31"/>
    <p:sldId id="353" r:id="rId32"/>
    <p:sldId id="354" r:id="rId33"/>
    <p:sldId id="356" r:id="rId34"/>
    <p:sldId id="355" r:id="rId35"/>
    <p:sldId id="357" r:id="rId36"/>
    <p:sldId id="360" r:id="rId37"/>
    <p:sldId id="361" r:id="rId38"/>
    <p:sldId id="276" r:id="rId39"/>
    <p:sldId id="362" r:id="rId40"/>
    <p:sldId id="365" r:id="rId41"/>
    <p:sldId id="303" r:id="rId42"/>
    <p:sldId id="363" r:id="rId43"/>
    <p:sldId id="367" r:id="rId44"/>
    <p:sldId id="368" r:id="rId45"/>
    <p:sldId id="369" r:id="rId46"/>
    <p:sldId id="293" r:id="rId47"/>
    <p:sldId id="364" r:id="rId48"/>
    <p:sldId id="277" r:id="rId49"/>
    <p:sldId id="284" r:id="rId50"/>
    <p:sldId id="269" r:id="rId51"/>
    <p:sldId id="304" r:id="rId52"/>
    <p:sldId id="305" r:id="rId53"/>
    <p:sldId id="307" r:id="rId54"/>
    <p:sldId id="306" r:id="rId55"/>
    <p:sldId id="308" r:id="rId56"/>
    <p:sldId id="270" r:id="rId57"/>
    <p:sldId id="309" r:id="rId58"/>
    <p:sldId id="310" r:id="rId59"/>
    <p:sldId id="311" r:id="rId60"/>
    <p:sldId id="312" r:id="rId61"/>
    <p:sldId id="314" r:id="rId62"/>
    <p:sldId id="313" r:id="rId63"/>
    <p:sldId id="315" r:id="rId64"/>
    <p:sldId id="316" r:id="rId65"/>
    <p:sldId id="317" r:id="rId66"/>
    <p:sldId id="294" r:id="rId67"/>
    <p:sldId id="296" r:id="rId68"/>
    <p:sldId id="318" r:id="rId69"/>
    <p:sldId id="319" r:id="rId70"/>
    <p:sldId id="321" r:id="rId71"/>
    <p:sldId id="322" r:id="rId72"/>
    <p:sldId id="323" r:id="rId73"/>
    <p:sldId id="324" r:id="rId74"/>
    <p:sldId id="288" r:id="rId75"/>
    <p:sldId id="289" r:id="rId76"/>
    <p:sldId id="320" r:id="rId77"/>
    <p:sldId id="274" r:id="rId78"/>
    <p:sldId id="275" r:id="rId79"/>
    <p:sldId id="359" r:id="rId80"/>
    <p:sldId id="366" r:id="rId81"/>
    <p:sldId id="329" r:id="rId8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1"/>
    <p:restoredTop sz="95297" autoAdjust="0"/>
  </p:normalViewPr>
  <p:slideViewPr>
    <p:cSldViewPr snapToGrid="0" snapToObjects="1">
      <p:cViewPr varScale="1">
        <p:scale>
          <a:sx n="84" d="100"/>
          <a:sy n="84" d="100"/>
        </p:scale>
        <p:origin x="101" y="13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handoutMaster" Target="handoutMasters/handoutMaster1.xml"/><Relationship Id="rId89" Type="http://schemas.openxmlformats.org/officeDocument/2006/relationships/tableStyles" Target="tableStyle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commentAuthors" Target="commentAuthor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notesMaster" Target="notesMasters/notesMaster1.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4/18/2022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45</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75</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76</a:t>
            </a:fld>
            <a:endParaRPr lang="en-US"/>
          </a:p>
        </p:txBody>
      </p:sp>
    </p:spTree>
    <p:extLst>
      <p:ext uri="{BB962C8B-B14F-4D97-AF65-F5344CB8AC3E}">
        <p14:creationId xmlns:p14="http://schemas.microsoft.com/office/powerpoint/2010/main" val="39250354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77</a:t>
            </a:fld>
            <a:endParaRPr lang="en-US"/>
          </a:p>
        </p:txBody>
      </p:sp>
    </p:spTree>
    <p:extLst>
      <p:ext uri="{BB962C8B-B14F-4D97-AF65-F5344CB8AC3E}">
        <p14:creationId xmlns:p14="http://schemas.microsoft.com/office/powerpoint/2010/main" val="1374031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4/18/2022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travaglini/DataScienceCapstone/blob/master/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en.wikipedia.org/w/index.php?title=List_of_Falcon_9_and_Falcon_Heavy_launches&amp;oldid=1027686922"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travaglini/DataScienceCapstone/blob/master/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mtravaglini/DataScienceCapstone/blob/master/labs-jupyter-spacex-Data%20wrangling.ipynb" TargetMode="External"/><Relationship Id="rId2" Type="http://schemas.openxmlformats.org/officeDocument/2006/relationships/hyperlink" Target="https://github.com/mtravaglini/DataScienceCapstone/blob/master/jupyter-labs-spacex-data-collection-api.ipynb" TargetMode="Externa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hyperlink" Target="https://github.com/mtravaglini/DataScienceCapstone/blob/master/jupyter-labs-eda-dataviz.ipynb" TargetMode="Externa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mtravaglini/DataScienceCapstone/blob/master/jupyter-labs-eda-sql-coursera.ipynb" TargetMode="Externa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6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hyperlink" Target="https://api.spacexdata.com/v4/launchpads/" TargetMode="External"/><Relationship Id="rId3" Type="http://schemas.openxmlformats.org/officeDocument/2006/relationships/hyperlink" Target="https://github.com/r-spacex/SpaceX-API" TargetMode="External"/><Relationship Id="rId7" Type="http://schemas.openxmlformats.org/officeDocument/2006/relationships/hyperlink" Target="https://api.spacexdata.com/v4/payloads/"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api.spacexdata.com/v4/rockets/" TargetMode="External"/><Relationship Id="rId5" Type="http://schemas.openxmlformats.org/officeDocument/2006/relationships/hyperlink" Target="https://cf-courses-data.s3.us.cloud-object-storage.appdomain.cloud/IBM-DS0321EN-SkillsNetwork/datasets/API_call_spacex_api.json" TargetMode="External"/><Relationship Id="rId4" Type="http://schemas.openxmlformats.org/officeDocument/2006/relationships/hyperlink" Target="https://api.spacexdata.com/v4/launches/past" TargetMode="External"/><Relationship Id="rId9" Type="http://schemas.openxmlformats.org/officeDocument/2006/relationships/hyperlink" Target="https://api.spacexdata.com/v4/core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Marco Travaglini</a:t>
            </a:r>
          </a:p>
          <a:p>
            <a:r>
              <a:rPr lang="en-US" dirty="0">
                <a:solidFill>
                  <a:schemeClr val="bg2"/>
                </a:solidFill>
                <a:latin typeface="Abadi" panose="020B0604020104020204" pitchFamily="34" charset="0"/>
                <a:ea typeface="SF Pro" pitchFamily="2" charset="0"/>
                <a:cs typeface="SF Pro" pitchFamily="2" charset="0"/>
              </a:rPr>
              <a:t>April 8,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8" name="TextBox 7">
            <a:extLst>
              <a:ext uri="{FF2B5EF4-FFF2-40B4-BE49-F238E27FC236}">
                <a16:creationId xmlns:a16="http://schemas.microsoft.com/office/drawing/2014/main" id="{2366781F-8570-4BC9-AC05-BFA750FA7FB8}"/>
              </a:ext>
            </a:extLst>
          </p:cNvPr>
          <p:cNvSpPr txBox="1"/>
          <p:nvPr/>
        </p:nvSpPr>
        <p:spPr>
          <a:xfrm>
            <a:off x="770011" y="1319904"/>
            <a:ext cx="10515600" cy="369332"/>
          </a:xfrm>
          <a:prstGeom prst="rect">
            <a:avLst/>
          </a:prstGeom>
          <a:noFill/>
        </p:spPr>
        <p:txBody>
          <a:bodyPr wrap="square" rtlCol="0">
            <a:spAutoFit/>
          </a:bodyPr>
          <a:lstStyle/>
          <a:p>
            <a:r>
              <a:rPr lang="en-US" sz="1800" dirty="0">
                <a:solidFill>
                  <a:srgbClr val="1C7DDB"/>
                </a:solidFill>
                <a:latin typeface="Abadi"/>
              </a:rPr>
              <a:t>SpaceX API Call Flowchart</a:t>
            </a:r>
            <a:endParaRPr lang="en-GB" dirty="0"/>
          </a:p>
        </p:txBody>
      </p:sp>
    </p:spTree>
    <p:extLst>
      <p:ext uri="{BB962C8B-B14F-4D97-AF65-F5344CB8AC3E}">
        <p14:creationId xmlns:p14="http://schemas.microsoft.com/office/powerpoint/2010/main" val="393470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8" name="TextBox 7">
            <a:extLst>
              <a:ext uri="{FF2B5EF4-FFF2-40B4-BE49-F238E27FC236}">
                <a16:creationId xmlns:a16="http://schemas.microsoft.com/office/drawing/2014/main" id="{2366781F-8570-4BC9-AC05-BFA750FA7FB8}"/>
              </a:ext>
            </a:extLst>
          </p:cNvPr>
          <p:cNvSpPr txBox="1"/>
          <p:nvPr/>
        </p:nvSpPr>
        <p:spPr>
          <a:xfrm>
            <a:off x="770011" y="1319904"/>
            <a:ext cx="10515600" cy="1836400"/>
          </a:xfrm>
          <a:prstGeom prst="rect">
            <a:avLst/>
          </a:prstGeom>
          <a:noFill/>
        </p:spPr>
        <p:txBody>
          <a:bodyPr wrap="square" rtlCol="0">
            <a:spAutoFit/>
          </a:bodyPr>
          <a:lstStyle/>
          <a:p>
            <a:r>
              <a:rPr lang="en-US" sz="1800" dirty="0">
                <a:solidFill>
                  <a:srgbClr val="1C7DDB"/>
                </a:solidFill>
                <a:latin typeface="Abadi"/>
              </a:rPr>
              <a:t>GIT URL</a:t>
            </a:r>
            <a:endParaRPr lang="en-GB" dirty="0"/>
          </a:p>
          <a:p>
            <a:pPr marL="0" indent="0">
              <a:lnSpc>
                <a:spcPct val="100000"/>
              </a:lnSpc>
              <a:spcBef>
                <a:spcPts val="1400"/>
              </a:spcBef>
              <a:buNone/>
            </a:pPr>
            <a:r>
              <a:rPr lang="en-US" dirty="0">
                <a:solidFill>
                  <a:schemeClr val="accent3">
                    <a:lumMod val="25000"/>
                  </a:schemeClr>
                </a:solidFill>
                <a:hlinkClick r:id="rId3"/>
              </a:rPr>
              <a:t>https://github.com/mtravaglini/DataScienceCapstone/blob/master/jupyter-labs-spacex-data-collection-api.ipynb</a:t>
            </a:r>
            <a:endParaRPr lang="en-US" dirty="0">
              <a:solidFill>
                <a:schemeClr val="accent3">
                  <a:lumMod val="25000"/>
                </a:schemeClr>
              </a:solidFill>
            </a:endParaRPr>
          </a:p>
          <a:p>
            <a:pPr>
              <a:lnSpc>
                <a:spcPct val="100000"/>
              </a:lnSpc>
              <a:spcBef>
                <a:spcPts val="1400"/>
              </a:spcBef>
            </a:pPr>
            <a:endParaRPr lang="en-US" dirty="0"/>
          </a:p>
          <a:p>
            <a:endParaRPr lang="en-GB" dirty="0"/>
          </a:p>
        </p:txBody>
      </p:sp>
    </p:spTree>
    <p:extLst>
      <p:ext uri="{BB962C8B-B14F-4D97-AF65-F5344CB8AC3E}">
        <p14:creationId xmlns:p14="http://schemas.microsoft.com/office/powerpoint/2010/main" val="15757726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Text Placeholder 2">
            <a:extLst>
              <a:ext uri="{FF2B5EF4-FFF2-40B4-BE49-F238E27FC236}">
                <a16:creationId xmlns:a16="http://schemas.microsoft.com/office/drawing/2014/main" id="{2A76DCD1-9FAC-431C-A84E-89D11A50B0C7}"/>
              </a:ext>
            </a:extLst>
          </p:cNvPr>
          <p:cNvSpPr txBox="1">
            <a:spLocks/>
          </p:cNvSpPr>
          <p:nvPr/>
        </p:nvSpPr>
        <p:spPr>
          <a:xfrm>
            <a:off x="820738" y="1371600"/>
            <a:ext cx="10515600" cy="4947750"/>
          </a:xfrm>
          <a:prstGeom prst="rect">
            <a:avLst/>
          </a:prstGeom>
        </p:spPr>
        <p:txBody>
          <a:bodyPr vert="horz" lIns="91440" tIns="45720" rIns="91440" bIns="45720" rtlCol="0" anchor="t">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dirty="0">
                <a:ea typeface="Roboto" panose="02000000000000000000" pitchFamily="2" charset="0"/>
              </a:rPr>
              <a:t>We also use web scraping to collect additional SpaceX launch data.  </a:t>
            </a:r>
            <a:r>
              <a:rPr lang="en-GB" b="0" i="0" dirty="0">
                <a:solidFill>
                  <a:srgbClr val="24292F"/>
                </a:solidFill>
                <a:effectLst/>
                <a:ea typeface="Roboto" panose="02000000000000000000" pitchFamily="2" charset="0"/>
              </a:rPr>
              <a:t>The Python </a:t>
            </a:r>
            <a:r>
              <a:rPr lang="en-GB" b="1" i="0" dirty="0">
                <a:solidFill>
                  <a:srgbClr val="24292F"/>
                </a:solidFill>
                <a:effectLst/>
                <a:ea typeface="Roboto" panose="02000000000000000000" pitchFamily="2" charset="0"/>
              </a:rPr>
              <a:t>requests</a:t>
            </a:r>
            <a:r>
              <a:rPr lang="en-GB" b="0" i="0" dirty="0">
                <a:solidFill>
                  <a:srgbClr val="24292F"/>
                </a:solidFill>
                <a:effectLst/>
                <a:ea typeface="Roboto" panose="02000000000000000000" pitchFamily="2" charset="0"/>
              </a:rPr>
              <a:t> library is used to access the following website</a:t>
            </a:r>
            <a:r>
              <a:rPr lang="en-US" dirty="0">
                <a:ea typeface="Roboto" panose="02000000000000000000" pitchFamily="2" charset="0"/>
              </a:rPr>
              <a:t>:</a:t>
            </a:r>
          </a:p>
          <a:p>
            <a:pPr marL="0" indent="0">
              <a:buNone/>
            </a:pPr>
            <a:r>
              <a:rPr lang="en-GB" dirty="0">
                <a:ea typeface="Roboto" panose="02000000000000000000" pitchFamily="2" charset="0"/>
                <a:hlinkClick r:id="rId3"/>
              </a:rPr>
              <a:t>https://en.wikipedia.org/w/index.php?title=List_of_Falcon_9_and_Falcon_Heavy_launches&amp;oldid=1027686922</a:t>
            </a:r>
            <a:endParaRPr lang="en-GB" dirty="0">
              <a:ea typeface="Roboto" panose="02000000000000000000" pitchFamily="2" charset="0"/>
            </a:endParaRPr>
          </a:p>
          <a:p>
            <a:pPr marL="0" indent="0">
              <a:buNone/>
            </a:pPr>
            <a:r>
              <a:rPr lang="en-GB" dirty="0">
                <a:ea typeface="Roboto" panose="02000000000000000000" pitchFamily="2" charset="0"/>
              </a:rPr>
              <a:t>(we use a Wikipedia snapshot page to ensure consistent results for this project)</a:t>
            </a:r>
            <a:endParaRPr lang="en-US" dirty="0">
              <a:ea typeface="Roboto" panose="02000000000000000000" pitchFamily="2" charset="0"/>
            </a:endParaRPr>
          </a:p>
          <a:p>
            <a:pPr marL="0" indent="0">
              <a:buFont typeface="Arial" panose="020B0604020202020204" pitchFamily="34" charset="0"/>
              <a:buNone/>
            </a:pPr>
            <a:endParaRPr lang="en-US" dirty="0">
              <a:ea typeface="Roboto" panose="02000000000000000000" pitchFamily="2" charset="0"/>
            </a:endParaRPr>
          </a:p>
          <a:p>
            <a:pPr marL="0" indent="0">
              <a:buFont typeface="Arial" panose="020B0604020202020204" pitchFamily="34" charset="0"/>
              <a:buNone/>
            </a:pPr>
            <a:r>
              <a:rPr lang="en-US" dirty="0">
                <a:ea typeface="Roboto" panose="02000000000000000000" pitchFamily="2" charset="0"/>
              </a:rPr>
              <a:t>The </a:t>
            </a:r>
            <a:r>
              <a:rPr lang="en-US" b="1" dirty="0" err="1">
                <a:ea typeface="Roboto" panose="02000000000000000000" pitchFamily="2" charset="0"/>
              </a:rPr>
              <a:t>BeautifulSoup</a:t>
            </a:r>
            <a:r>
              <a:rPr lang="en-US" dirty="0">
                <a:ea typeface="Roboto" panose="02000000000000000000" pitchFamily="2" charset="0"/>
              </a:rPr>
              <a:t> library is used to store the resulting data as an html object. The data that we are interested in on the webpage is store in html tables. We use the </a:t>
            </a:r>
            <a:r>
              <a:rPr lang="en-US" dirty="0" err="1">
                <a:ea typeface="Roboto" panose="02000000000000000000" pitchFamily="2" charset="0"/>
              </a:rPr>
              <a:t>find_all</a:t>
            </a:r>
            <a:r>
              <a:rPr lang="en-US" dirty="0">
                <a:ea typeface="Roboto" panose="02000000000000000000" pitchFamily="2" charset="0"/>
              </a:rPr>
              <a:t>("table") method on the html object to access all the tables. From there, we access the specific table we want and then access all the </a:t>
            </a:r>
            <a:r>
              <a:rPr lang="en-US" b="1" dirty="0">
                <a:ea typeface="Roboto" panose="02000000000000000000" pitchFamily="2" charset="0"/>
              </a:rPr>
              <a:t>&lt;</a:t>
            </a:r>
            <a:r>
              <a:rPr lang="en-US" b="1" dirty="0" err="1">
                <a:ea typeface="Roboto" panose="02000000000000000000" pitchFamily="2" charset="0"/>
              </a:rPr>
              <a:t>th</a:t>
            </a:r>
            <a:r>
              <a:rPr lang="en-US" b="1" dirty="0">
                <a:ea typeface="Roboto" panose="02000000000000000000" pitchFamily="2" charset="0"/>
              </a:rPr>
              <a:t>&gt;</a:t>
            </a:r>
            <a:r>
              <a:rPr lang="en-US" dirty="0">
                <a:ea typeface="Roboto" panose="02000000000000000000" pitchFamily="2" charset="0"/>
              </a:rPr>
              <a:t> (i.e., table header) elements from the table to use as the column names:</a:t>
            </a:r>
          </a:p>
          <a:p>
            <a:pPr marL="0" indent="0">
              <a:buFont typeface="Arial" panose="020B0604020202020204" pitchFamily="34" charset="0"/>
              <a:buNone/>
            </a:pPr>
            <a:endParaRPr lang="en-GB" sz="1900" b="0" i="0" dirty="0">
              <a:effectLst/>
              <a:latin typeface="Consolas" panose="020B0609020204030204" pitchFamily="49" charset="0"/>
            </a:endParaRPr>
          </a:p>
          <a:p>
            <a:pPr marL="0" indent="0">
              <a:buFont typeface="Arial" panose="020B0604020202020204" pitchFamily="34" charset="0"/>
              <a:buNone/>
            </a:pPr>
            <a:r>
              <a:rPr lang="en-GB" sz="1900" b="0" i="0" dirty="0">
                <a:effectLst/>
                <a:latin typeface="Roboto Mono" panose="00000009000000000000" pitchFamily="49" charset="0"/>
                <a:ea typeface="Roboto Mono" panose="00000009000000000000" pitchFamily="49" charset="0"/>
              </a:rPr>
              <a:t>['Flight No.', 'Date and time ( )', 'Launch site', 'Payload', 'Payload mass', 'Orbit', 'Customer', 'Launch outcome’]</a:t>
            </a:r>
          </a:p>
          <a:p>
            <a:pPr marL="0" indent="0">
              <a:buFont typeface="Arial" panose="020B0604020202020204" pitchFamily="34" charset="0"/>
              <a:buNone/>
            </a:pPr>
            <a:endParaRPr lang="en-GB" b="0" i="0" dirty="0">
              <a:effectLst/>
              <a:latin typeface="Consolas" panose="020B0609020204030204" pitchFamily="49" charset="0"/>
            </a:endParaRPr>
          </a:p>
          <a:p>
            <a:pPr marL="0" indent="0">
              <a:buFont typeface="Arial" panose="020B0604020202020204" pitchFamily="34" charset="0"/>
              <a:buNone/>
            </a:pPr>
            <a:r>
              <a:rPr lang="en-US" sz="2400" dirty="0">
                <a:ea typeface="Roboto" panose="02000000000000000000" pitchFamily="2" charset="0"/>
              </a:rPr>
              <a:t>From here, we access all the </a:t>
            </a:r>
            <a:r>
              <a:rPr lang="en-US" sz="2400" b="1" dirty="0">
                <a:ea typeface="Roboto" panose="02000000000000000000" pitchFamily="2" charset="0"/>
              </a:rPr>
              <a:t>&lt;tr&gt;</a:t>
            </a:r>
            <a:r>
              <a:rPr lang="en-US" sz="2400" dirty="0">
                <a:ea typeface="Roboto" panose="02000000000000000000" pitchFamily="2" charset="0"/>
              </a:rPr>
              <a:t> (i.e., table row) elements from the table, and store the data in a Python list for each column. These lists are themselves all stored in a Python dictionary object. Once all the data is scraped, the dictionary is converted to a Pandas dataframe.</a:t>
            </a:r>
          </a:p>
          <a:p>
            <a:pPr marL="0" indent="0">
              <a:buFont typeface="Arial" panose="020B0604020202020204" pitchFamily="34" charset="0"/>
              <a:buNone/>
            </a:pPr>
            <a:endParaRPr lang="en-US" dirty="0">
              <a:ea typeface="Roboto" panose="02000000000000000000" pitchFamily="2" charset="0"/>
            </a:endParaRPr>
          </a:p>
          <a:p>
            <a:pPr marL="0" indent="0">
              <a:buFont typeface="Arial" panose="020B0604020202020204" pitchFamily="34" charset="0"/>
              <a:buNone/>
            </a:pPr>
            <a:endParaRPr lang="en-US" dirty="0">
              <a:ea typeface="Roboto" panose="02000000000000000000" pitchFamily="2" charset="0"/>
            </a:endParaRPr>
          </a:p>
          <a:p>
            <a:endParaRPr lang="en-US" dirty="0"/>
          </a:p>
        </p:txBody>
      </p:sp>
    </p:spTree>
    <p:extLst>
      <p:ext uri="{BB962C8B-B14F-4D97-AF65-F5344CB8AC3E}">
        <p14:creationId xmlns:p14="http://schemas.microsoft.com/office/powerpoint/2010/main" val="687415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8" name="TextBox 7">
            <a:extLst>
              <a:ext uri="{FF2B5EF4-FFF2-40B4-BE49-F238E27FC236}">
                <a16:creationId xmlns:a16="http://schemas.microsoft.com/office/drawing/2014/main" id="{11F56099-740A-4150-A2BC-6AB185188BDB}"/>
              </a:ext>
            </a:extLst>
          </p:cNvPr>
          <p:cNvSpPr txBox="1"/>
          <p:nvPr/>
        </p:nvSpPr>
        <p:spPr>
          <a:xfrm>
            <a:off x="770011" y="1319904"/>
            <a:ext cx="10515600" cy="369332"/>
          </a:xfrm>
          <a:prstGeom prst="rect">
            <a:avLst/>
          </a:prstGeom>
          <a:noFill/>
        </p:spPr>
        <p:txBody>
          <a:bodyPr wrap="square" rtlCol="0">
            <a:spAutoFit/>
          </a:bodyPr>
          <a:lstStyle/>
          <a:p>
            <a:r>
              <a:rPr lang="en-US" sz="1800" dirty="0">
                <a:solidFill>
                  <a:srgbClr val="1C7DDB"/>
                </a:solidFill>
                <a:latin typeface="Abadi"/>
              </a:rPr>
              <a:t>SpaceX Web </a:t>
            </a:r>
            <a:r>
              <a:rPr lang="en-US" dirty="0">
                <a:solidFill>
                  <a:srgbClr val="1C7DDB"/>
                </a:solidFill>
                <a:latin typeface="Abadi"/>
              </a:rPr>
              <a:t>Scraping </a:t>
            </a:r>
            <a:r>
              <a:rPr lang="en-US" sz="1800" dirty="0">
                <a:solidFill>
                  <a:srgbClr val="1C7DDB"/>
                </a:solidFill>
                <a:latin typeface="Abadi"/>
              </a:rPr>
              <a:t>Flowchart</a:t>
            </a:r>
            <a:endParaRPr lang="en-GB" dirty="0"/>
          </a:p>
        </p:txBody>
      </p:sp>
    </p:spTree>
    <p:extLst>
      <p:ext uri="{BB962C8B-B14F-4D97-AF65-F5344CB8AC3E}">
        <p14:creationId xmlns:p14="http://schemas.microsoft.com/office/powerpoint/2010/main" val="6087611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p>
        </p:txBody>
      </p:sp>
      <p:sp>
        <p:nvSpPr>
          <p:cNvPr id="8" name="TextBox 7">
            <a:extLst>
              <a:ext uri="{FF2B5EF4-FFF2-40B4-BE49-F238E27FC236}">
                <a16:creationId xmlns:a16="http://schemas.microsoft.com/office/drawing/2014/main" id="{2366781F-8570-4BC9-AC05-BFA750FA7FB8}"/>
              </a:ext>
            </a:extLst>
          </p:cNvPr>
          <p:cNvSpPr txBox="1"/>
          <p:nvPr/>
        </p:nvSpPr>
        <p:spPr>
          <a:xfrm>
            <a:off x="770011" y="1319904"/>
            <a:ext cx="10515600" cy="1559401"/>
          </a:xfrm>
          <a:prstGeom prst="rect">
            <a:avLst/>
          </a:prstGeom>
          <a:noFill/>
        </p:spPr>
        <p:txBody>
          <a:bodyPr wrap="square" rtlCol="0">
            <a:spAutoFit/>
          </a:bodyPr>
          <a:lstStyle/>
          <a:p>
            <a:r>
              <a:rPr lang="en-US" sz="1800" dirty="0">
                <a:solidFill>
                  <a:srgbClr val="1C7DDB"/>
                </a:solidFill>
                <a:latin typeface="Abadi"/>
              </a:rPr>
              <a:t>GIT URL</a:t>
            </a:r>
            <a:endParaRPr lang="en-GB" dirty="0"/>
          </a:p>
          <a:p>
            <a:pPr marL="0" indent="0">
              <a:lnSpc>
                <a:spcPct val="100000"/>
              </a:lnSpc>
              <a:spcBef>
                <a:spcPts val="1400"/>
              </a:spcBef>
              <a:buNone/>
            </a:pPr>
            <a:r>
              <a:rPr lang="en-US" dirty="0">
                <a:solidFill>
                  <a:schemeClr val="accent3">
                    <a:lumMod val="25000"/>
                  </a:schemeClr>
                </a:solidFill>
                <a:hlinkClick r:id="rId3"/>
              </a:rPr>
              <a:t>https://github.com/mtravaglini/DataScienceCapstone/blob/master/jupyter-labs-webscraping.ipynb</a:t>
            </a:r>
            <a:endParaRPr lang="en-US" dirty="0">
              <a:solidFill>
                <a:schemeClr val="accent3">
                  <a:lumMod val="25000"/>
                </a:schemeClr>
              </a:solidFill>
            </a:endParaRPr>
          </a:p>
          <a:p>
            <a:pPr marL="0" indent="0">
              <a:lnSpc>
                <a:spcPct val="100000"/>
              </a:lnSpc>
              <a:spcBef>
                <a:spcPts val="1400"/>
              </a:spcBef>
              <a:buNone/>
            </a:pPr>
            <a:endParaRPr lang="en-US" dirty="0"/>
          </a:p>
          <a:p>
            <a:endParaRPr lang="en-GB" dirty="0"/>
          </a:p>
        </p:txBody>
      </p:sp>
    </p:spTree>
    <p:extLst>
      <p:ext uri="{BB962C8B-B14F-4D97-AF65-F5344CB8AC3E}">
        <p14:creationId xmlns:p14="http://schemas.microsoft.com/office/powerpoint/2010/main" val="7154529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8975725"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overrideClrMapping bg1="lt1" tx1="dk1" bg2="lt2" tx2="dk2" accent1="accent1" accent2="accent2" accent3="accent3" accent4="accent4" accent5="accent5" accent6="accent6" hlink="hlink" folHlink="folHlink"/>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8" name="TextBox 7">
            <a:extLst>
              <a:ext uri="{FF2B5EF4-FFF2-40B4-BE49-F238E27FC236}">
                <a16:creationId xmlns:a16="http://schemas.microsoft.com/office/drawing/2014/main" id="{2366781F-8570-4BC9-AC05-BFA750FA7FB8}"/>
              </a:ext>
            </a:extLst>
          </p:cNvPr>
          <p:cNvSpPr txBox="1"/>
          <p:nvPr/>
        </p:nvSpPr>
        <p:spPr>
          <a:xfrm>
            <a:off x="770011" y="1319904"/>
            <a:ext cx="10515600" cy="5406608"/>
          </a:xfrm>
          <a:prstGeom prst="rect">
            <a:avLst/>
          </a:prstGeom>
          <a:noFill/>
        </p:spPr>
        <p:txBody>
          <a:bodyPr wrap="square" rtlCol="0">
            <a:spAutoFit/>
          </a:bodyPr>
          <a:lstStyle/>
          <a:p>
            <a:pPr marL="0" indent="0">
              <a:lnSpc>
                <a:spcPct val="100000"/>
              </a:lnSpc>
              <a:spcBef>
                <a:spcPts val="1400"/>
              </a:spcBef>
              <a:buNone/>
            </a:pPr>
            <a:r>
              <a:rPr lang="en-US" sz="1400" dirty="0"/>
              <a:t>There were several different aspects to the data wrangling component of this project. Some of the wrangling is necessarily mixed in with the Data Collection steps. For example, when acquiring data via the SpaceX API, the data needed to be transformed into the structure and formats suitable for the analysis we want to perform. </a:t>
            </a:r>
          </a:p>
          <a:p>
            <a:pPr marL="0" indent="0">
              <a:lnSpc>
                <a:spcPct val="100000"/>
              </a:lnSpc>
              <a:spcBef>
                <a:spcPts val="1400"/>
              </a:spcBef>
              <a:buNone/>
            </a:pPr>
            <a:r>
              <a:rPr lang="en-US" sz="1400" dirty="0"/>
              <a:t>The updates made were:</a:t>
            </a:r>
          </a:p>
          <a:p>
            <a:pPr marL="285750" indent="-285750">
              <a:lnSpc>
                <a:spcPct val="100000"/>
              </a:lnSpc>
              <a:spcBef>
                <a:spcPts val="1400"/>
              </a:spcBef>
              <a:buFontTx/>
              <a:buChar char="-"/>
            </a:pPr>
            <a:r>
              <a:rPr lang="en-US" sz="1400" dirty="0"/>
              <a:t>discard unneeded columns that were returned by the API, so keep only the required columns as follows</a:t>
            </a:r>
          </a:p>
          <a:p>
            <a:pPr lvl="1"/>
            <a:r>
              <a:rPr lang="en-US" sz="1400" dirty="0">
                <a:latin typeface="Roboto Mono" panose="00000009000000000000" pitchFamily="49" charset="0"/>
                <a:ea typeface="Roboto Mono" panose="00000009000000000000" pitchFamily="49" charset="0"/>
              </a:rPr>
              <a:t>data = data[['rocket', 'payloads', 'launchpad', 'cores', '</a:t>
            </a:r>
            <a:r>
              <a:rPr lang="en-US" sz="1400" dirty="0" err="1">
                <a:latin typeface="Roboto Mono" panose="00000009000000000000" pitchFamily="49" charset="0"/>
                <a:ea typeface="Roboto Mono" panose="00000009000000000000" pitchFamily="49" charset="0"/>
              </a:rPr>
              <a:t>flight_number</a:t>
            </a:r>
            <a:r>
              <a:rPr lang="en-US" sz="1400" dirty="0">
                <a:latin typeface="Roboto Mono" panose="00000009000000000000" pitchFamily="49" charset="0"/>
                <a:ea typeface="Roboto Mono" panose="00000009000000000000" pitchFamily="49" charset="0"/>
              </a:rPr>
              <a:t>', '</a:t>
            </a:r>
            <a:r>
              <a:rPr lang="en-US" sz="1400" dirty="0" err="1">
                <a:latin typeface="Roboto Mono" panose="00000009000000000000" pitchFamily="49" charset="0"/>
                <a:ea typeface="Roboto Mono" panose="00000009000000000000" pitchFamily="49" charset="0"/>
              </a:rPr>
              <a:t>date_utc</a:t>
            </a:r>
            <a:r>
              <a:rPr lang="en-US" sz="1400" dirty="0">
                <a:latin typeface="Roboto Mono" panose="00000009000000000000" pitchFamily="49" charset="0"/>
                <a:ea typeface="Roboto Mono" panose="00000009000000000000" pitchFamily="49" charset="0"/>
              </a:rPr>
              <a:t>’]]</a:t>
            </a:r>
          </a:p>
          <a:p>
            <a:endParaRPr lang="en-GB" sz="1400" dirty="0"/>
          </a:p>
          <a:p>
            <a:pPr marL="285750" indent="-285750">
              <a:buFontTx/>
              <a:buChar char="-"/>
            </a:pPr>
            <a:r>
              <a:rPr lang="en-US" sz="1400" dirty="0"/>
              <a:t>remove rows with multiple cores because those are falcon rockets with 2 extra rocket boosters </a:t>
            </a:r>
          </a:p>
          <a:p>
            <a:pPr marL="285750" indent="-285750">
              <a:buFontTx/>
              <a:buChar char="-"/>
            </a:pPr>
            <a:r>
              <a:rPr lang="en-US" sz="1400" dirty="0"/>
              <a:t>remove rows that have multiple payloads in a single rocket</a:t>
            </a:r>
          </a:p>
          <a:p>
            <a:pPr lvl="1"/>
            <a:r>
              <a:rPr lang="en-US" sz="1400" dirty="0">
                <a:latin typeface="Roboto Mono" panose="00000009000000000000" pitchFamily="49" charset="0"/>
                <a:ea typeface="Roboto Mono" panose="00000009000000000000" pitchFamily="49" charset="0"/>
              </a:rPr>
              <a:t>data = data[data['cores'].map(</a:t>
            </a:r>
            <a:r>
              <a:rPr lang="en-US" sz="1400" dirty="0" err="1">
                <a:latin typeface="Roboto Mono" panose="00000009000000000000" pitchFamily="49" charset="0"/>
                <a:ea typeface="Roboto Mono" panose="00000009000000000000" pitchFamily="49" charset="0"/>
              </a:rPr>
              <a:t>len</a:t>
            </a:r>
            <a:r>
              <a:rPr lang="en-US" sz="1400" dirty="0">
                <a:latin typeface="Roboto Mono" panose="00000009000000000000" pitchFamily="49" charset="0"/>
                <a:ea typeface="Roboto Mono" panose="00000009000000000000" pitchFamily="49" charset="0"/>
              </a:rPr>
              <a:t>)==1]</a:t>
            </a:r>
          </a:p>
          <a:p>
            <a:pPr lvl="1"/>
            <a:r>
              <a:rPr lang="en-US" sz="1400" dirty="0">
                <a:latin typeface="Roboto Mono" panose="00000009000000000000" pitchFamily="49" charset="0"/>
                <a:ea typeface="Roboto Mono" panose="00000009000000000000" pitchFamily="49" charset="0"/>
              </a:rPr>
              <a:t>data = data[data['payloads'].map(</a:t>
            </a:r>
            <a:r>
              <a:rPr lang="en-US" sz="1400" dirty="0" err="1">
                <a:latin typeface="Roboto Mono" panose="00000009000000000000" pitchFamily="49" charset="0"/>
                <a:ea typeface="Roboto Mono" panose="00000009000000000000" pitchFamily="49" charset="0"/>
              </a:rPr>
              <a:t>len</a:t>
            </a:r>
            <a:r>
              <a:rPr lang="en-US" sz="1400" dirty="0">
                <a:latin typeface="Roboto Mono" panose="00000009000000000000" pitchFamily="49" charset="0"/>
                <a:ea typeface="Roboto Mono" panose="00000009000000000000" pitchFamily="49" charset="0"/>
              </a:rPr>
              <a:t>)==1]</a:t>
            </a:r>
          </a:p>
          <a:p>
            <a:pPr lvl="1"/>
            <a:endParaRPr lang="en-US" sz="1400" dirty="0">
              <a:solidFill>
                <a:srgbClr val="D4D4D4"/>
              </a:solidFill>
              <a:latin typeface="Consolas" panose="020B0609020204030204" pitchFamily="49" charset="0"/>
              <a:ea typeface="Roboto" panose="02000000000000000000" pitchFamily="2" charset="0"/>
            </a:endParaRPr>
          </a:p>
          <a:p>
            <a:pPr marL="285750" indent="-285750">
              <a:buFontTx/>
              <a:buChar char="-"/>
            </a:pPr>
            <a:r>
              <a:rPr lang="en-US" sz="1400" dirty="0"/>
              <a:t>change ‘payloads’ and ‘cores’ columns from single-value lists to text values</a:t>
            </a:r>
          </a:p>
          <a:p>
            <a:pPr lvl="1"/>
            <a:r>
              <a:rPr lang="en-US" sz="1400" dirty="0">
                <a:latin typeface="Roboto Mono" panose="00000009000000000000" pitchFamily="49" charset="0"/>
                <a:ea typeface="Roboto Mono" panose="00000009000000000000" pitchFamily="49" charset="0"/>
              </a:rPr>
              <a:t>data['cores'] = data['cores'].map(lambda x : x[0])</a:t>
            </a:r>
          </a:p>
          <a:p>
            <a:pPr lvl="1"/>
            <a:r>
              <a:rPr lang="en-US" sz="1400" dirty="0">
                <a:latin typeface="Roboto Mono" panose="00000009000000000000" pitchFamily="49" charset="0"/>
                <a:ea typeface="Roboto Mono" panose="00000009000000000000" pitchFamily="49" charset="0"/>
              </a:rPr>
              <a:t>data['payloads'] = data['payloads'].map(lambda x : x[0])</a:t>
            </a:r>
          </a:p>
          <a:p>
            <a:pPr marL="285750" indent="-285750">
              <a:buFontTx/>
              <a:buChar char="-"/>
            </a:pPr>
            <a:endParaRPr lang="en-US" sz="1400" dirty="0"/>
          </a:p>
          <a:p>
            <a:pPr marL="285750" indent="-285750">
              <a:buFontTx/>
              <a:buChar char="-"/>
            </a:pPr>
            <a:r>
              <a:rPr lang="en-US" sz="1400" dirty="0"/>
              <a:t>convert ‘</a:t>
            </a:r>
            <a:r>
              <a:rPr lang="en-US" sz="1400" dirty="0" err="1"/>
              <a:t>date_utc</a:t>
            </a:r>
            <a:r>
              <a:rPr lang="en-US" sz="1400" dirty="0"/>
              <a:t>’ to a datetime datatype, keeping only the date portion and discarding the time</a:t>
            </a:r>
          </a:p>
          <a:p>
            <a:pPr marL="285750" indent="-285750">
              <a:buFontTx/>
              <a:buChar char="-"/>
            </a:pPr>
            <a:r>
              <a:rPr lang="en-US" sz="1400" dirty="0"/>
              <a:t>keep only the rows with a date &lt;= November 13, 2020</a:t>
            </a:r>
          </a:p>
          <a:p>
            <a:pPr lvl="1"/>
            <a:r>
              <a:rPr lang="en-US" sz="1400" dirty="0">
                <a:latin typeface="Roboto Mono" panose="00000009000000000000" pitchFamily="49" charset="0"/>
                <a:ea typeface="Roboto Mono" panose="00000009000000000000" pitchFamily="49" charset="0"/>
              </a:rPr>
              <a:t>data['date'] = </a:t>
            </a:r>
            <a:r>
              <a:rPr lang="en-US" sz="1400" dirty="0" err="1">
                <a:latin typeface="Roboto Mono" panose="00000009000000000000" pitchFamily="49" charset="0"/>
                <a:ea typeface="Roboto Mono" panose="00000009000000000000" pitchFamily="49" charset="0"/>
              </a:rPr>
              <a:t>pd.to_datetime</a:t>
            </a:r>
            <a:r>
              <a:rPr lang="en-US" sz="1400" dirty="0">
                <a:latin typeface="Roboto Mono" panose="00000009000000000000" pitchFamily="49" charset="0"/>
                <a:ea typeface="Roboto Mono" panose="00000009000000000000" pitchFamily="49" charset="0"/>
              </a:rPr>
              <a:t>(data['</a:t>
            </a:r>
            <a:r>
              <a:rPr lang="en-US" sz="1400" dirty="0" err="1">
                <a:latin typeface="Roboto Mono" panose="00000009000000000000" pitchFamily="49" charset="0"/>
                <a:ea typeface="Roboto Mono" panose="00000009000000000000" pitchFamily="49" charset="0"/>
              </a:rPr>
              <a:t>date_utc</a:t>
            </a:r>
            <a:r>
              <a:rPr lang="en-US" sz="1400" dirty="0">
                <a:latin typeface="Roboto Mono" panose="00000009000000000000" pitchFamily="49" charset="0"/>
                <a:ea typeface="Roboto Mono" panose="00000009000000000000" pitchFamily="49" charset="0"/>
              </a:rPr>
              <a:t>']).</a:t>
            </a:r>
            <a:r>
              <a:rPr lang="en-US" sz="1400" dirty="0" err="1">
                <a:latin typeface="Roboto Mono" panose="00000009000000000000" pitchFamily="49" charset="0"/>
                <a:ea typeface="Roboto Mono" panose="00000009000000000000" pitchFamily="49" charset="0"/>
              </a:rPr>
              <a:t>dt.date</a:t>
            </a:r>
            <a:endParaRPr lang="en-US" sz="1400" dirty="0">
              <a:latin typeface="Roboto Mono" panose="00000009000000000000" pitchFamily="49" charset="0"/>
              <a:ea typeface="Roboto Mono" panose="00000009000000000000" pitchFamily="49" charset="0"/>
            </a:endParaRPr>
          </a:p>
          <a:p>
            <a:pPr lvl="1"/>
            <a:r>
              <a:rPr lang="en-US" sz="1400" dirty="0">
                <a:latin typeface="Roboto Mono" panose="00000009000000000000" pitchFamily="49" charset="0"/>
                <a:ea typeface="Roboto Mono" panose="00000009000000000000" pitchFamily="49" charset="0"/>
              </a:rPr>
              <a:t>data = data[data['date'] &lt;= </a:t>
            </a:r>
            <a:r>
              <a:rPr lang="en-US" sz="1400" dirty="0" err="1">
                <a:latin typeface="Roboto Mono" panose="00000009000000000000" pitchFamily="49" charset="0"/>
                <a:ea typeface="Roboto Mono" panose="00000009000000000000" pitchFamily="49" charset="0"/>
              </a:rPr>
              <a:t>datetime.date</a:t>
            </a:r>
            <a:r>
              <a:rPr lang="en-US" sz="1400" dirty="0">
                <a:latin typeface="Roboto Mono" panose="00000009000000000000" pitchFamily="49" charset="0"/>
                <a:ea typeface="Roboto Mono" panose="00000009000000000000" pitchFamily="49" charset="0"/>
              </a:rPr>
              <a:t>(2020, 11, 13)]</a:t>
            </a:r>
          </a:p>
          <a:p>
            <a:endParaRPr lang="en-US" sz="1400" dirty="0"/>
          </a:p>
          <a:p>
            <a:pPr marL="285750" indent="-285750">
              <a:buFontTx/>
              <a:buChar char="-"/>
            </a:pPr>
            <a:r>
              <a:rPr lang="en-US" sz="1400" dirty="0"/>
              <a:t>keep only Falcon 9 launches</a:t>
            </a:r>
          </a:p>
          <a:p>
            <a:pPr lvl="1"/>
            <a:r>
              <a:rPr lang="it-IT" sz="1400" dirty="0">
                <a:latin typeface="Roboto Mono" panose="00000009000000000000" pitchFamily="49" charset="0"/>
                <a:ea typeface="Roboto Mono" panose="00000009000000000000" pitchFamily="49" charset="0"/>
              </a:rPr>
              <a:t>data_falcon9 = data[data['BoosterVersion']=='Falcon 9']</a:t>
            </a:r>
          </a:p>
        </p:txBody>
      </p:sp>
    </p:spTree>
    <p:extLst>
      <p:ext uri="{BB962C8B-B14F-4D97-AF65-F5344CB8AC3E}">
        <p14:creationId xmlns:p14="http://schemas.microsoft.com/office/powerpoint/2010/main" val="4300300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 - cont’d</a:t>
            </a:r>
          </a:p>
        </p:txBody>
      </p:sp>
      <p:sp>
        <p:nvSpPr>
          <p:cNvPr id="8" name="TextBox 7">
            <a:extLst>
              <a:ext uri="{FF2B5EF4-FFF2-40B4-BE49-F238E27FC236}">
                <a16:creationId xmlns:a16="http://schemas.microsoft.com/office/drawing/2014/main" id="{2366781F-8570-4BC9-AC05-BFA750FA7FB8}"/>
              </a:ext>
            </a:extLst>
          </p:cNvPr>
          <p:cNvSpPr txBox="1"/>
          <p:nvPr/>
        </p:nvSpPr>
        <p:spPr>
          <a:xfrm>
            <a:off x="770011" y="1319904"/>
            <a:ext cx="10515600" cy="4437112"/>
          </a:xfrm>
          <a:prstGeom prst="rect">
            <a:avLst/>
          </a:prstGeom>
          <a:noFill/>
        </p:spPr>
        <p:txBody>
          <a:bodyPr wrap="square" rtlCol="0">
            <a:spAutoFit/>
          </a:bodyPr>
          <a:lstStyle/>
          <a:p>
            <a:pPr marL="0" indent="0">
              <a:lnSpc>
                <a:spcPct val="100000"/>
              </a:lnSpc>
              <a:spcBef>
                <a:spcPts val="1400"/>
              </a:spcBef>
              <a:buNone/>
            </a:pPr>
            <a:r>
              <a:rPr lang="en-US" sz="1400" dirty="0"/>
              <a:t>Next the data was checked for any missing/null values. We used the following command to check:</a:t>
            </a:r>
          </a:p>
          <a:p>
            <a:pPr marL="0" indent="0">
              <a:lnSpc>
                <a:spcPct val="100000"/>
              </a:lnSpc>
              <a:spcBef>
                <a:spcPts val="1400"/>
              </a:spcBef>
              <a:buNone/>
            </a:pPr>
            <a:endParaRPr lang="en-US" sz="1400" dirty="0"/>
          </a:p>
          <a:p>
            <a:pPr lvl="1"/>
            <a:r>
              <a:rPr lang="en-GB" sz="1400" dirty="0">
                <a:latin typeface="Roboto Mono" panose="00000009000000000000" pitchFamily="49" charset="0"/>
                <a:ea typeface="Roboto Mono" panose="00000009000000000000" pitchFamily="49" charset="0"/>
              </a:rPr>
              <a:t>data_falcon9.isnull().sum()</a:t>
            </a:r>
          </a:p>
          <a:p>
            <a:pPr lvl="1"/>
            <a:r>
              <a:rPr lang="en-GB" sz="1400" dirty="0" err="1">
                <a:latin typeface="Roboto Mono" panose="00000009000000000000" pitchFamily="49" charset="0"/>
                <a:ea typeface="Roboto Mono" panose="00000009000000000000" pitchFamily="49" charset="0"/>
              </a:rPr>
              <a:t>FlightNumber</a:t>
            </a:r>
            <a:r>
              <a:rPr lang="en-GB" sz="1400" dirty="0">
                <a:latin typeface="Roboto Mono" panose="00000009000000000000" pitchFamily="49" charset="0"/>
                <a:ea typeface="Roboto Mono" panose="00000009000000000000" pitchFamily="49" charset="0"/>
              </a:rPr>
              <a:t>       0</a:t>
            </a:r>
          </a:p>
          <a:p>
            <a:pPr lvl="1"/>
            <a:r>
              <a:rPr lang="en-GB" sz="1400" dirty="0" err="1">
                <a:latin typeface="Roboto Mono" panose="00000009000000000000" pitchFamily="49" charset="0"/>
                <a:ea typeface="Roboto Mono" panose="00000009000000000000" pitchFamily="49" charset="0"/>
              </a:rPr>
              <a:t>PayloadMass</a:t>
            </a:r>
            <a:r>
              <a:rPr lang="en-GB" sz="1400" dirty="0">
                <a:latin typeface="Roboto Mono" panose="00000009000000000000" pitchFamily="49" charset="0"/>
                <a:ea typeface="Roboto Mono" panose="00000009000000000000" pitchFamily="49" charset="0"/>
              </a:rPr>
              <a:t>        5</a:t>
            </a:r>
          </a:p>
          <a:p>
            <a:pPr lvl="1"/>
            <a:r>
              <a:rPr lang="en-GB" sz="1400" dirty="0" err="1">
                <a:latin typeface="Roboto Mono" panose="00000009000000000000" pitchFamily="49" charset="0"/>
                <a:ea typeface="Roboto Mono" panose="00000009000000000000" pitchFamily="49" charset="0"/>
              </a:rPr>
              <a:t>LandingPad</a:t>
            </a:r>
            <a:r>
              <a:rPr lang="en-GB" sz="1400" dirty="0">
                <a:latin typeface="Roboto Mono" panose="00000009000000000000" pitchFamily="49" charset="0"/>
                <a:ea typeface="Roboto Mono" panose="00000009000000000000" pitchFamily="49" charset="0"/>
              </a:rPr>
              <a:t>        26</a:t>
            </a:r>
          </a:p>
          <a:p>
            <a:pPr lvl="1"/>
            <a:r>
              <a:rPr lang="en-GB" sz="1400" dirty="0">
                <a:latin typeface="Roboto Mono" panose="00000009000000000000" pitchFamily="49" charset="0"/>
                <a:ea typeface="Roboto Mono" panose="00000009000000000000" pitchFamily="49" charset="0"/>
              </a:rPr>
              <a:t>Orbit              0</a:t>
            </a:r>
          </a:p>
          <a:p>
            <a:pPr lvl="1"/>
            <a:r>
              <a:rPr lang="en-GB" sz="1400" dirty="0">
                <a:latin typeface="Roboto Mono" panose="00000009000000000000" pitchFamily="49" charset="0"/>
                <a:ea typeface="Roboto Mono" panose="00000009000000000000" pitchFamily="49" charset="0"/>
              </a:rPr>
              <a:t>… etc.</a:t>
            </a:r>
          </a:p>
          <a:p>
            <a:pPr marL="0" indent="0">
              <a:lnSpc>
                <a:spcPct val="100000"/>
              </a:lnSpc>
              <a:spcBef>
                <a:spcPts val="1400"/>
              </a:spcBef>
              <a:buNone/>
            </a:pPr>
            <a:endParaRPr lang="it-IT" sz="1400" dirty="0"/>
          </a:p>
          <a:p>
            <a:pPr marL="0" indent="0">
              <a:lnSpc>
                <a:spcPct val="100000"/>
              </a:lnSpc>
              <a:spcBef>
                <a:spcPts val="1400"/>
              </a:spcBef>
              <a:buNone/>
            </a:pPr>
            <a:r>
              <a:rPr lang="it-IT" sz="1400" dirty="0"/>
              <a:t>This showed that the ‘PayloadMass’ and ‘LandingPad’ columns had several missing values. For ‘LandingPad’, we can leave this as is, since the value None just means there was no landing pad used for that launch. For ‘PayloadMass’, we decide to replace the missing values with the mean of that column. This is done as follows:</a:t>
            </a:r>
          </a:p>
          <a:p>
            <a:pPr marL="0" indent="0">
              <a:lnSpc>
                <a:spcPct val="100000"/>
              </a:lnSpc>
              <a:spcBef>
                <a:spcPts val="1400"/>
              </a:spcBef>
              <a:buNone/>
            </a:pPr>
            <a:endParaRPr lang="it-IT" sz="1400" dirty="0"/>
          </a:p>
          <a:p>
            <a:pPr lvl="1"/>
            <a:r>
              <a:rPr lang="en-GB" sz="1400" dirty="0" err="1">
                <a:latin typeface="Roboto Mono" panose="00000009000000000000" pitchFamily="49" charset="0"/>
                <a:ea typeface="Roboto Mono" panose="00000009000000000000" pitchFamily="49" charset="0"/>
              </a:rPr>
              <a:t>PayloadMassMean</a:t>
            </a:r>
            <a:r>
              <a:rPr lang="en-GB" sz="1400" dirty="0">
                <a:latin typeface="Roboto Mono" panose="00000009000000000000" pitchFamily="49" charset="0"/>
                <a:ea typeface="Roboto Mono" panose="00000009000000000000" pitchFamily="49" charset="0"/>
              </a:rPr>
              <a:t> = data_falcon9['</a:t>
            </a:r>
            <a:r>
              <a:rPr lang="en-GB" sz="1400" dirty="0" err="1">
                <a:latin typeface="Roboto Mono" panose="00000009000000000000" pitchFamily="49" charset="0"/>
                <a:ea typeface="Roboto Mono" panose="00000009000000000000" pitchFamily="49" charset="0"/>
              </a:rPr>
              <a:t>PayloadMass</a:t>
            </a:r>
            <a:r>
              <a:rPr lang="en-GB" sz="1400" dirty="0">
                <a:latin typeface="Roboto Mono" panose="00000009000000000000" pitchFamily="49" charset="0"/>
                <a:ea typeface="Roboto Mono" panose="00000009000000000000" pitchFamily="49" charset="0"/>
              </a:rPr>
              <a:t>'].mean()</a:t>
            </a:r>
          </a:p>
          <a:p>
            <a:pPr lvl="1"/>
            <a:r>
              <a:rPr lang="en-GB" sz="1400" dirty="0">
                <a:latin typeface="Roboto Mono" panose="00000009000000000000" pitchFamily="49" charset="0"/>
                <a:ea typeface="Roboto Mono" panose="00000009000000000000" pitchFamily="49" charset="0"/>
              </a:rPr>
              <a:t>data_falcon9['</a:t>
            </a:r>
            <a:r>
              <a:rPr lang="en-GB" sz="1400" dirty="0" err="1">
                <a:latin typeface="Roboto Mono" panose="00000009000000000000" pitchFamily="49" charset="0"/>
                <a:ea typeface="Roboto Mono" panose="00000009000000000000" pitchFamily="49" charset="0"/>
              </a:rPr>
              <a:t>PayloadMass</a:t>
            </a:r>
            <a:r>
              <a:rPr lang="en-GB" sz="1400" dirty="0">
                <a:latin typeface="Roboto Mono" panose="00000009000000000000" pitchFamily="49" charset="0"/>
                <a:ea typeface="Roboto Mono" panose="00000009000000000000" pitchFamily="49" charset="0"/>
              </a:rPr>
              <a:t>'] = data_falcon9['</a:t>
            </a:r>
            <a:r>
              <a:rPr lang="en-GB" sz="1400" dirty="0" err="1">
                <a:latin typeface="Roboto Mono" panose="00000009000000000000" pitchFamily="49" charset="0"/>
                <a:ea typeface="Roboto Mono" panose="00000009000000000000" pitchFamily="49" charset="0"/>
              </a:rPr>
              <a:t>PayloadMass</a:t>
            </a:r>
            <a:r>
              <a:rPr lang="en-GB" sz="1400" dirty="0">
                <a:latin typeface="Roboto Mono" panose="00000009000000000000" pitchFamily="49" charset="0"/>
                <a:ea typeface="Roboto Mono" panose="00000009000000000000" pitchFamily="49" charset="0"/>
              </a:rPr>
              <a:t>'].replace(</a:t>
            </a:r>
            <a:r>
              <a:rPr lang="en-GB" sz="1400" dirty="0" err="1">
                <a:latin typeface="Roboto Mono" panose="00000009000000000000" pitchFamily="49" charset="0"/>
                <a:ea typeface="Roboto Mono" panose="00000009000000000000" pitchFamily="49" charset="0"/>
              </a:rPr>
              <a:t>np.nan</a:t>
            </a:r>
            <a:r>
              <a:rPr lang="en-GB" sz="1400" dirty="0">
                <a:latin typeface="Roboto Mono" panose="00000009000000000000" pitchFamily="49" charset="0"/>
                <a:ea typeface="Roboto Mono" panose="00000009000000000000" pitchFamily="49" charset="0"/>
              </a:rPr>
              <a:t>, </a:t>
            </a:r>
            <a:r>
              <a:rPr lang="en-GB" sz="1400" dirty="0" err="1">
                <a:latin typeface="Roboto Mono" panose="00000009000000000000" pitchFamily="49" charset="0"/>
                <a:ea typeface="Roboto Mono" panose="00000009000000000000" pitchFamily="49" charset="0"/>
              </a:rPr>
              <a:t>PayloadMassMean</a:t>
            </a:r>
            <a:r>
              <a:rPr lang="en-GB" sz="1400" dirty="0">
                <a:latin typeface="Roboto Mono" panose="00000009000000000000" pitchFamily="49" charset="0"/>
                <a:ea typeface="Roboto Mono" panose="00000009000000000000" pitchFamily="49" charset="0"/>
              </a:rPr>
              <a:t>)</a:t>
            </a:r>
          </a:p>
          <a:p>
            <a:pPr marL="0" indent="0">
              <a:lnSpc>
                <a:spcPct val="100000"/>
              </a:lnSpc>
              <a:spcBef>
                <a:spcPts val="1400"/>
              </a:spcBef>
              <a:buNone/>
            </a:pPr>
            <a:endParaRPr lang="en-US" sz="1400" dirty="0"/>
          </a:p>
        </p:txBody>
      </p:sp>
    </p:spTree>
    <p:extLst>
      <p:ext uri="{BB962C8B-B14F-4D97-AF65-F5344CB8AC3E}">
        <p14:creationId xmlns:p14="http://schemas.microsoft.com/office/powerpoint/2010/main" val="3134373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 - cont’d</a:t>
            </a:r>
          </a:p>
        </p:txBody>
      </p:sp>
      <p:sp>
        <p:nvSpPr>
          <p:cNvPr id="8" name="TextBox 7">
            <a:extLst>
              <a:ext uri="{FF2B5EF4-FFF2-40B4-BE49-F238E27FC236}">
                <a16:creationId xmlns:a16="http://schemas.microsoft.com/office/drawing/2014/main" id="{2366781F-8570-4BC9-AC05-BFA750FA7FB8}"/>
              </a:ext>
            </a:extLst>
          </p:cNvPr>
          <p:cNvSpPr txBox="1"/>
          <p:nvPr/>
        </p:nvSpPr>
        <p:spPr>
          <a:xfrm>
            <a:off x="770011" y="1319904"/>
            <a:ext cx="10515600" cy="5191165"/>
          </a:xfrm>
          <a:prstGeom prst="rect">
            <a:avLst/>
          </a:prstGeom>
          <a:noFill/>
        </p:spPr>
        <p:txBody>
          <a:bodyPr wrap="square" rtlCol="0">
            <a:spAutoFit/>
          </a:bodyPr>
          <a:lstStyle/>
          <a:p>
            <a:pPr marL="0" indent="0">
              <a:lnSpc>
                <a:spcPct val="100000"/>
              </a:lnSpc>
              <a:spcBef>
                <a:spcPts val="1400"/>
              </a:spcBef>
              <a:buNone/>
            </a:pPr>
            <a:r>
              <a:rPr lang="en-US" sz="1400" dirty="0"/>
              <a:t>Part of Data Wrangling involves data discovery to gain an understanding of what the data means. For example, the ‘Outcome’ column has values such as: </a:t>
            </a:r>
          </a:p>
          <a:p>
            <a:pPr marL="285750" indent="-285750">
              <a:buFontTx/>
              <a:buChar char="-"/>
            </a:pPr>
            <a:r>
              <a:rPr lang="en-US" sz="1400" b="1" dirty="0"/>
              <a:t>True Ocean </a:t>
            </a:r>
            <a:r>
              <a:rPr lang="en-US" sz="1400" dirty="0"/>
              <a:t>means the mission outcome was successfully landed to a specific region of the ocean </a:t>
            </a:r>
          </a:p>
          <a:p>
            <a:pPr marL="285750" indent="-285750">
              <a:buFontTx/>
              <a:buChar char="-"/>
            </a:pPr>
            <a:r>
              <a:rPr lang="en-US" sz="1400" b="1" dirty="0"/>
              <a:t>False Ocean </a:t>
            </a:r>
            <a:r>
              <a:rPr lang="en-US" sz="1400" dirty="0"/>
              <a:t>means the mission outcome was unsuccessfully landed to a specific region of the ocean</a:t>
            </a:r>
          </a:p>
          <a:p>
            <a:pPr marL="285750" indent="-285750">
              <a:buFontTx/>
              <a:buChar char="-"/>
            </a:pPr>
            <a:r>
              <a:rPr lang="en-US" sz="1400" b="1" dirty="0"/>
              <a:t>True RTLS </a:t>
            </a:r>
            <a:r>
              <a:rPr lang="en-US" sz="1400" dirty="0"/>
              <a:t>means the mission outcome was successfully  landed to a ground pad</a:t>
            </a:r>
          </a:p>
          <a:p>
            <a:pPr marL="285750" indent="-285750">
              <a:buFontTx/>
              <a:buChar char="-"/>
            </a:pPr>
            <a:r>
              <a:rPr lang="en-US" sz="1400" dirty="0"/>
              <a:t>etc.</a:t>
            </a:r>
          </a:p>
          <a:p>
            <a:pPr marL="0" indent="0">
              <a:lnSpc>
                <a:spcPct val="100000"/>
              </a:lnSpc>
              <a:spcBef>
                <a:spcPts val="1400"/>
              </a:spcBef>
              <a:buNone/>
            </a:pPr>
            <a:r>
              <a:rPr lang="en-US" sz="1400" dirty="0"/>
              <a:t>We want to change this to values of ‘0’ for failed landings and ‘1’ for successful landings. First, we determine all the failed landing values of the ‘Outcome’ column and save them in a set:</a:t>
            </a:r>
          </a:p>
          <a:p>
            <a:pPr marL="0" indent="0">
              <a:lnSpc>
                <a:spcPct val="100000"/>
              </a:lnSpc>
              <a:spcBef>
                <a:spcPts val="1400"/>
              </a:spcBef>
              <a:buNone/>
            </a:pPr>
            <a:endParaRPr lang="en-US" sz="1400" dirty="0"/>
          </a:p>
          <a:p>
            <a:pPr lvl="1"/>
            <a:r>
              <a:rPr lang="en-US" sz="1400" dirty="0">
                <a:latin typeface="Roboto Mono" panose="00000009000000000000" pitchFamily="49" charset="0"/>
                <a:ea typeface="Roboto Mono" panose="00000009000000000000" pitchFamily="49" charset="0"/>
              </a:rPr>
              <a:t>for </a:t>
            </a:r>
            <a:r>
              <a:rPr lang="en-US" sz="1400" dirty="0" err="1">
                <a:latin typeface="Roboto Mono" panose="00000009000000000000" pitchFamily="49" charset="0"/>
                <a:ea typeface="Roboto Mono" panose="00000009000000000000" pitchFamily="49" charset="0"/>
              </a:rPr>
              <a:t>i,outcome</a:t>
            </a:r>
            <a:r>
              <a:rPr lang="en-US" sz="1400" dirty="0">
                <a:latin typeface="Roboto Mono" panose="00000009000000000000" pitchFamily="49" charset="0"/>
                <a:ea typeface="Roboto Mono" panose="00000009000000000000" pitchFamily="49" charset="0"/>
              </a:rPr>
              <a:t> in enumerate(</a:t>
            </a:r>
            <a:r>
              <a:rPr lang="en-US" sz="1400" dirty="0" err="1">
                <a:latin typeface="Roboto Mono" panose="00000009000000000000" pitchFamily="49" charset="0"/>
                <a:ea typeface="Roboto Mono" panose="00000009000000000000" pitchFamily="49" charset="0"/>
              </a:rPr>
              <a:t>landing_outcomes.keys</a:t>
            </a:r>
            <a:r>
              <a:rPr lang="en-US" sz="1400" dirty="0">
                <a:latin typeface="Roboto Mono" panose="00000009000000000000" pitchFamily="49" charset="0"/>
                <a:ea typeface="Roboto Mono" panose="00000009000000000000" pitchFamily="49" charset="0"/>
              </a:rPr>
              <a:t>()):</a:t>
            </a:r>
          </a:p>
          <a:p>
            <a:pPr lvl="1"/>
            <a:r>
              <a:rPr lang="en-US" sz="1400" dirty="0">
                <a:latin typeface="Roboto Mono" panose="00000009000000000000" pitchFamily="49" charset="0"/>
                <a:ea typeface="Roboto Mono" panose="00000009000000000000" pitchFamily="49" charset="0"/>
              </a:rPr>
              <a:t>    print(</a:t>
            </a:r>
            <a:r>
              <a:rPr lang="en-US" sz="1400" dirty="0" err="1">
                <a:latin typeface="Roboto Mono" panose="00000009000000000000" pitchFamily="49" charset="0"/>
                <a:ea typeface="Roboto Mono" panose="00000009000000000000" pitchFamily="49" charset="0"/>
              </a:rPr>
              <a:t>i,outcome</a:t>
            </a:r>
            <a:r>
              <a:rPr lang="en-US" sz="1400" dirty="0">
                <a:latin typeface="Roboto Mono" panose="00000009000000000000" pitchFamily="49" charset="0"/>
                <a:ea typeface="Roboto Mono" panose="00000009000000000000" pitchFamily="49" charset="0"/>
              </a:rPr>
              <a:t>)</a:t>
            </a:r>
          </a:p>
          <a:p>
            <a:pPr lvl="1"/>
            <a:endParaRPr lang="en-US" sz="1400" dirty="0">
              <a:latin typeface="Roboto Mono" panose="00000009000000000000" pitchFamily="49" charset="0"/>
              <a:ea typeface="Roboto Mono" panose="00000009000000000000" pitchFamily="49" charset="0"/>
            </a:endParaRPr>
          </a:p>
          <a:p>
            <a:pPr lvl="1"/>
            <a:r>
              <a:rPr lang="en-US" sz="1400" dirty="0">
                <a:latin typeface="Roboto Mono" panose="00000009000000000000" pitchFamily="49" charset="0"/>
                <a:ea typeface="Roboto Mono" panose="00000009000000000000" pitchFamily="49" charset="0"/>
              </a:rPr>
              <a:t>0 True ASDS</a:t>
            </a:r>
          </a:p>
          <a:p>
            <a:pPr lvl="1"/>
            <a:r>
              <a:rPr lang="en-US" sz="1400" dirty="0">
                <a:latin typeface="Roboto Mono" panose="00000009000000000000" pitchFamily="49" charset="0"/>
                <a:ea typeface="Roboto Mono" panose="00000009000000000000" pitchFamily="49" charset="0"/>
              </a:rPr>
              <a:t>1 None </a:t>
            </a:r>
            <a:r>
              <a:rPr lang="en-US" sz="1400" dirty="0" err="1">
                <a:latin typeface="Roboto Mono" panose="00000009000000000000" pitchFamily="49" charset="0"/>
                <a:ea typeface="Roboto Mono" panose="00000009000000000000" pitchFamily="49" charset="0"/>
              </a:rPr>
              <a:t>None</a:t>
            </a:r>
            <a:endParaRPr lang="en-US" sz="1400" dirty="0">
              <a:latin typeface="Roboto Mono" panose="00000009000000000000" pitchFamily="49" charset="0"/>
              <a:ea typeface="Roboto Mono" panose="00000009000000000000" pitchFamily="49" charset="0"/>
            </a:endParaRPr>
          </a:p>
          <a:p>
            <a:pPr lvl="1"/>
            <a:r>
              <a:rPr lang="en-US" sz="1400" dirty="0">
                <a:latin typeface="Roboto Mono" panose="00000009000000000000" pitchFamily="49" charset="0"/>
                <a:ea typeface="Roboto Mono" panose="00000009000000000000" pitchFamily="49" charset="0"/>
              </a:rPr>
              <a:t>2 True RTLS</a:t>
            </a:r>
          </a:p>
          <a:p>
            <a:pPr lvl="1"/>
            <a:r>
              <a:rPr lang="en-US" sz="1400" dirty="0">
                <a:latin typeface="Roboto Mono" panose="00000009000000000000" pitchFamily="49" charset="0"/>
                <a:ea typeface="Roboto Mono" panose="00000009000000000000" pitchFamily="49" charset="0"/>
              </a:rPr>
              <a:t>3 False ASDS</a:t>
            </a:r>
          </a:p>
          <a:p>
            <a:pPr lvl="1"/>
            <a:r>
              <a:rPr lang="en-US" sz="1400" dirty="0">
                <a:latin typeface="Roboto Mono" panose="00000009000000000000" pitchFamily="49" charset="0"/>
                <a:ea typeface="Roboto Mono" panose="00000009000000000000" pitchFamily="49" charset="0"/>
              </a:rPr>
              <a:t>4 True Ocean</a:t>
            </a:r>
          </a:p>
          <a:p>
            <a:pPr lvl="1"/>
            <a:r>
              <a:rPr lang="en-US" sz="1400" dirty="0">
                <a:latin typeface="Roboto Mono" panose="00000009000000000000" pitchFamily="49" charset="0"/>
                <a:ea typeface="Roboto Mono" panose="00000009000000000000" pitchFamily="49" charset="0"/>
              </a:rPr>
              <a:t>5 None ASDS</a:t>
            </a:r>
          </a:p>
          <a:p>
            <a:pPr lvl="1"/>
            <a:r>
              <a:rPr lang="en-US" sz="1400" dirty="0">
                <a:latin typeface="Roboto Mono" panose="00000009000000000000" pitchFamily="49" charset="0"/>
                <a:ea typeface="Roboto Mono" panose="00000009000000000000" pitchFamily="49" charset="0"/>
              </a:rPr>
              <a:t>6 False Ocean</a:t>
            </a:r>
          </a:p>
          <a:p>
            <a:pPr lvl="1"/>
            <a:r>
              <a:rPr lang="en-US" sz="1400" dirty="0">
                <a:latin typeface="Roboto Mono" panose="00000009000000000000" pitchFamily="49" charset="0"/>
                <a:ea typeface="Roboto Mono" panose="00000009000000000000" pitchFamily="49" charset="0"/>
              </a:rPr>
              <a:t>7 False RTLS</a:t>
            </a:r>
          </a:p>
          <a:p>
            <a:pPr lvl="1"/>
            <a:endParaRPr lang="en-US" sz="1400" dirty="0">
              <a:latin typeface="Roboto Mono" panose="00000009000000000000" pitchFamily="49" charset="0"/>
              <a:ea typeface="Roboto Mono" panose="00000009000000000000" pitchFamily="49" charset="0"/>
            </a:endParaRPr>
          </a:p>
          <a:p>
            <a:pPr lvl="1"/>
            <a:r>
              <a:rPr lang="en-US" sz="1400" dirty="0" err="1">
                <a:latin typeface="Roboto Mono" panose="00000009000000000000" pitchFamily="49" charset="0"/>
                <a:ea typeface="Roboto Mono" panose="00000009000000000000" pitchFamily="49" charset="0"/>
              </a:rPr>
              <a:t>bad_outcomes</a:t>
            </a:r>
            <a:r>
              <a:rPr lang="en-US" sz="1400" dirty="0">
                <a:latin typeface="Roboto Mono" panose="00000009000000000000" pitchFamily="49" charset="0"/>
                <a:ea typeface="Roboto Mono" panose="00000009000000000000" pitchFamily="49" charset="0"/>
              </a:rPr>
              <a:t>=set(</a:t>
            </a:r>
            <a:r>
              <a:rPr lang="en-US" sz="1400" dirty="0" err="1">
                <a:latin typeface="Roboto Mono" panose="00000009000000000000" pitchFamily="49" charset="0"/>
                <a:ea typeface="Roboto Mono" panose="00000009000000000000" pitchFamily="49" charset="0"/>
              </a:rPr>
              <a:t>landing_outcomes.keys</a:t>
            </a:r>
            <a:r>
              <a:rPr lang="en-US" sz="1400" dirty="0">
                <a:latin typeface="Roboto Mono" panose="00000009000000000000" pitchFamily="49" charset="0"/>
                <a:ea typeface="Roboto Mono" panose="00000009000000000000" pitchFamily="49" charset="0"/>
              </a:rPr>
              <a:t>()[[1,3,5,6,7]])</a:t>
            </a:r>
          </a:p>
        </p:txBody>
      </p:sp>
    </p:spTree>
    <p:extLst>
      <p:ext uri="{BB962C8B-B14F-4D97-AF65-F5344CB8AC3E}">
        <p14:creationId xmlns:p14="http://schemas.microsoft.com/office/powerpoint/2010/main" val="35582759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 - cont’d</a:t>
            </a:r>
          </a:p>
        </p:txBody>
      </p:sp>
      <p:sp>
        <p:nvSpPr>
          <p:cNvPr id="8" name="TextBox 7">
            <a:extLst>
              <a:ext uri="{FF2B5EF4-FFF2-40B4-BE49-F238E27FC236}">
                <a16:creationId xmlns:a16="http://schemas.microsoft.com/office/drawing/2014/main" id="{2366781F-8570-4BC9-AC05-BFA750FA7FB8}"/>
              </a:ext>
            </a:extLst>
          </p:cNvPr>
          <p:cNvSpPr txBox="1"/>
          <p:nvPr/>
        </p:nvSpPr>
        <p:spPr>
          <a:xfrm>
            <a:off x="770011" y="1319904"/>
            <a:ext cx="10515600" cy="3754874"/>
          </a:xfrm>
          <a:prstGeom prst="rect">
            <a:avLst/>
          </a:prstGeom>
          <a:noFill/>
        </p:spPr>
        <p:txBody>
          <a:bodyPr wrap="square" rtlCol="0">
            <a:spAutoFit/>
          </a:bodyPr>
          <a:lstStyle/>
          <a:p>
            <a:pPr marL="0" indent="0">
              <a:lnSpc>
                <a:spcPct val="100000"/>
              </a:lnSpc>
              <a:buNone/>
            </a:pPr>
            <a:r>
              <a:rPr lang="en-US" sz="1400" dirty="0"/>
              <a:t>Once we’ve done that, we can use the set to add a ‘Class’ column to the dataframe:</a:t>
            </a:r>
          </a:p>
          <a:p>
            <a:pPr marL="0" indent="0">
              <a:lnSpc>
                <a:spcPct val="100000"/>
              </a:lnSpc>
              <a:buNone/>
            </a:pPr>
            <a:endParaRPr lang="en-US" sz="1400" dirty="0"/>
          </a:p>
          <a:p>
            <a:pPr lvl="1"/>
            <a:r>
              <a:rPr lang="en-US" sz="1400" dirty="0">
                <a:latin typeface="Roboto Mono" panose="00000009000000000000" pitchFamily="49" charset="0"/>
                <a:ea typeface="Roboto Mono" panose="00000009000000000000" pitchFamily="49" charset="0"/>
              </a:rPr>
              <a:t>landing_class = list(df['Outcome'].</a:t>
            </a:r>
            <a:r>
              <a:rPr lang="en-US" sz="1400" dirty="0" err="1">
                <a:latin typeface="Roboto Mono" panose="00000009000000000000" pitchFamily="49" charset="0"/>
                <a:ea typeface="Roboto Mono" panose="00000009000000000000" pitchFamily="49" charset="0"/>
              </a:rPr>
              <a:t>isin</a:t>
            </a:r>
            <a:r>
              <a:rPr lang="en-US" sz="1400" dirty="0">
                <a:latin typeface="Roboto Mono" panose="00000009000000000000" pitchFamily="49" charset="0"/>
                <a:ea typeface="Roboto Mono" panose="00000009000000000000" pitchFamily="49" charset="0"/>
              </a:rPr>
              <a:t>(</a:t>
            </a:r>
            <a:r>
              <a:rPr lang="en-US" sz="1400" dirty="0" err="1">
                <a:latin typeface="Roboto Mono" panose="00000009000000000000" pitchFamily="49" charset="0"/>
                <a:ea typeface="Roboto Mono" panose="00000009000000000000" pitchFamily="49" charset="0"/>
              </a:rPr>
              <a:t>bad_outcomes</a:t>
            </a:r>
            <a:r>
              <a:rPr lang="en-US" sz="1400" dirty="0">
                <a:latin typeface="Roboto Mono" panose="00000009000000000000" pitchFamily="49" charset="0"/>
                <a:ea typeface="Roboto Mono" panose="00000009000000000000" pitchFamily="49" charset="0"/>
              </a:rPr>
              <a:t>).replace({True: 0, False: 1}))</a:t>
            </a:r>
          </a:p>
          <a:p>
            <a:pPr lvl="1"/>
            <a:r>
              <a:rPr lang="en-US" sz="1400" dirty="0">
                <a:latin typeface="Roboto Mono" panose="00000009000000000000" pitchFamily="49" charset="0"/>
                <a:ea typeface="Roboto Mono" panose="00000009000000000000" pitchFamily="49" charset="0"/>
              </a:rPr>
              <a:t>df['Class']=landing_class</a:t>
            </a:r>
          </a:p>
          <a:p>
            <a:pPr lvl="1"/>
            <a:r>
              <a:rPr lang="en-US" sz="1400" dirty="0">
                <a:latin typeface="Roboto Mono" panose="00000009000000000000" pitchFamily="49" charset="0"/>
                <a:ea typeface="Roboto Mono" panose="00000009000000000000" pitchFamily="49" charset="0"/>
              </a:rPr>
              <a:t>df[['</a:t>
            </a:r>
            <a:r>
              <a:rPr lang="en-US" sz="1400" dirty="0" err="1">
                <a:latin typeface="Roboto Mono" panose="00000009000000000000" pitchFamily="49" charset="0"/>
                <a:ea typeface="Roboto Mono" panose="00000009000000000000" pitchFamily="49" charset="0"/>
              </a:rPr>
              <a:t>Class','Outcome</a:t>
            </a:r>
            <a:r>
              <a:rPr lang="en-US" sz="1400" dirty="0">
                <a:latin typeface="Roboto Mono" panose="00000009000000000000" pitchFamily="49" charset="0"/>
                <a:ea typeface="Roboto Mono" panose="00000009000000000000" pitchFamily="49" charset="0"/>
              </a:rPr>
              <a:t>']].head(8)</a:t>
            </a:r>
          </a:p>
          <a:p>
            <a:pPr lvl="1"/>
            <a:endParaRPr lang="it-IT" sz="1400" dirty="0">
              <a:latin typeface="Roboto Mono" panose="00000009000000000000" pitchFamily="49" charset="0"/>
              <a:ea typeface="Roboto Mono" panose="00000009000000000000" pitchFamily="49" charset="0"/>
            </a:endParaRPr>
          </a:p>
          <a:p>
            <a:pPr lvl="1"/>
            <a:r>
              <a:rPr lang="it-IT" sz="1400" dirty="0">
                <a:latin typeface="Roboto Mono" panose="00000009000000000000" pitchFamily="49" charset="0"/>
                <a:ea typeface="Roboto Mono" panose="00000009000000000000" pitchFamily="49" charset="0"/>
              </a:rPr>
              <a:t>	Class	Outcome</a:t>
            </a:r>
          </a:p>
          <a:p>
            <a:pPr lvl="1"/>
            <a:r>
              <a:rPr lang="it-IT" sz="1400" dirty="0">
                <a:latin typeface="Roboto Mono" panose="00000009000000000000" pitchFamily="49" charset="0"/>
                <a:ea typeface="Roboto Mono" panose="00000009000000000000" pitchFamily="49" charset="0"/>
              </a:rPr>
              <a:t>	0	None None</a:t>
            </a:r>
          </a:p>
          <a:p>
            <a:pPr lvl="1"/>
            <a:r>
              <a:rPr lang="it-IT" sz="1400" dirty="0">
                <a:latin typeface="Roboto Mono" panose="00000009000000000000" pitchFamily="49" charset="0"/>
                <a:ea typeface="Roboto Mono" panose="00000009000000000000" pitchFamily="49" charset="0"/>
              </a:rPr>
              <a:t>	0	None None</a:t>
            </a:r>
          </a:p>
          <a:p>
            <a:pPr lvl="1"/>
            <a:r>
              <a:rPr lang="it-IT" sz="1400" dirty="0">
                <a:latin typeface="Roboto Mono" panose="00000009000000000000" pitchFamily="49" charset="0"/>
                <a:ea typeface="Roboto Mono" panose="00000009000000000000" pitchFamily="49" charset="0"/>
              </a:rPr>
              <a:t>	0	None None</a:t>
            </a:r>
          </a:p>
          <a:p>
            <a:pPr lvl="1"/>
            <a:r>
              <a:rPr lang="it-IT" sz="1400" dirty="0">
                <a:latin typeface="Roboto Mono" panose="00000009000000000000" pitchFamily="49" charset="0"/>
                <a:ea typeface="Roboto Mono" panose="00000009000000000000" pitchFamily="49" charset="0"/>
              </a:rPr>
              <a:t>	0	False Ocean</a:t>
            </a:r>
          </a:p>
          <a:p>
            <a:pPr lvl="1"/>
            <a:r>
              <a:rPr lang="it-IT" sz="1400" dirty="0">
                <a:latin typeface="Roboto Mono" panose="00000009000000000000" pitchFamily="49" charset="0"/>
                <a:ea typeface="Roboto Mono" panose="00000009000000000000" pitchFamily="49" charset="0"/>
              </a:rPr>
              <a:t>	0	None None</a:t>
            </a:r>
          </a:p>
          <a:p>
            <a:pPr lvl="1"/>
            <a:r>
              <a:rPr lang="it-IT" sz="1400" dirty="0">
                <a:latin typeface="Roboto Mono" panose="00000009000000000000" pitchFamily="49" charset="0"/>
                <a:ea typeface="Roboto Mono" panose="00000009000000000000" pitchFamily="49" charset="0"/>
              </a:rPr>
              <a:t>	0	None None</a:t>
            </a:r>
          </a:p>
          <a:p>
            <a:pPr lvl="1"/>
            <a:r>
              <a:rPr lang="it-IT" sz="1400" dirty="0">
                <a:latin typeface="Roboto Mono" panose="00000009000000000000" pitchFamily="49" charset="0"/>
                <a:ea typeface="Roboto Mono" panose="00000009000000000000" pitchFamily="49" charset="0"/>
              </a:rPr>
              <a:t>	1	True Ocean</a:t>
            </a:r>
          </a:p>
          <a:p>
            <a:pPr lvl="1"/>
            <a:r>
              <a:rPr lang="it-IT" sz="1400" dirty="0">
                <a:latin typeface="Roboto Mono" panose="00000009000000000000" pitchFamily="49" charset="0"/>
                <a:ea typeface="Roboto Mono" panose="00000009000000000000" pitchFamily="49" charset="0"/>
              </a:rPr>
              <a:t>	1	True Ocean</a:t>
            </a:r>
          </a:p>
          <a:p>
            <a:pPr lvl="1"/>
            <a:endParaRPr lang="it-IT" sz="1400" dirty="0">
              <a:latin typeface="Roboto Mono" panose="00000009000000000000" pitchFamily="49" charset="0"/>
              <a:ea typeface="Roboto Mono" panose="00000009000000000000" pitchFamily="49" charset="0"/>
            </a:endParaRPr>
          </a:p>
          <a:p>
            <a:r>
              <a:rPr lang="en-US" sz="1400" dirty="0"/>
              <a:t>Now we have a Boolean column indicating successful/failed landings.</a:t>
            </a:r>
          </a:p>
        </p:txBody>
      </p:sp>
    </p:spTree>
    <p:extLst>
      <p:ext uri="{BB962C8B-B14F-4D97-AF65-F5344CB8AC3E}">
        <p14:creationId xmlns:p14="http://schemas.microsoft.com/office/powerpoint/2010/main" val="36456937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8" name="TextBox 7">
            <a:extLst>
              <a:ext uri="{FF2B5EF4-FFF2-40B4-BE49-F238E27FC236}">
                <a16:creationId xmlns:a16="http://schemas.microsoft.com/office/drawing/2014/main" id="{2366781F-8570-4BC9-AC05-BFA750FA7FB8}"/>
              </a:ext>
            </a:extLst>
          </p:cNvPr>
          <p:cNvSpPr txBox="1"/>
          <p:nvPr/>
        </p:nvSpPr>
        <p:spPr>
          <a:xfrm>
            <a:off x="770011" y="1319904"/>
            <a:ext cx="10515600" cy="2569934"/>
          </a:xfrm>
          <a:prstGeom prst="rect">
            <a:avLst/>
          </a:prstGeom>
          <a:noFill/>
        </p:spPr>
        <p:txBody>
          <a:bodyPr wrap="square" rtlCol="0">
            <a:spAutoFit/>
          </a:bodyPr>
          <a:lstStyle/>
          <a:p>
            <a:r>
              <a:rPr lang="en-US" sz="1800" dirty="0">
                <a:solidFill>
                  <a:srgbClr val="1C7DDB"/>
                </a:solidFill>
                <a:latin typeface="Abadi"/>
              </a:rPr>
              <a:t>GIT URL</a:t>
            </a:r>
            <a:endParaRPr lang="en-GB" dirty="0"/>
          </a:p>
          <a:p>
            <a:pPr marL="0" indent="0">
              <a:lnSpc>
                <a:spcPct val="100000"/>
              </a:lnSpc>
              <a:spcBef>
                <a:spcPts val="1400"/>
              </a:spcBef>
              <a:buNone/>
            </a:pPr>
            <a:r>
              <a:rPr lang="en-US" dirty="0">
                <a:solidFill>
                  <a:schemeClr val="accent3">
                    <a:lumMod val="25000"/>
                  </a:schemeClr>
                </a:solidFill>
                <a:hlinkClick r:id="rId2"/>
              </a:rPr>
              <a:t>https://github.com/mtravaglini/DataScienceCapstone/blob/master/jupyter-labs-spacex-data-collection-api.ipynb </a:t>
            </a:r>
            <a:endParaRPr lang="en-US" dirty="0">
              <a:solidFill>
                <a:schemeClr val="accent3">
                  <a:lumMod val="25000"/>
                </a:schemeClr>
              </a:solidFill>
            </a:endParaRPr>
          </a:p>
          <a:p>
            <a:pPr marL="0" indent="0">
              <a:lnSpc>
                <a:spcPct val="100000"/>
              </a:lnSpc>
              <a:spcBef>
                <a:spcPts val="1400"/>
              </a:spcBef>
              <a:buNone/>
            </a:pPr>
            <a:r>
              <a:rPr lang="en-US" dirty="0">
                <a:hlinkClick r:id="rId3"/>
              </a:rPr>
              <a:t>https://github.com/mtravaglini/DataScienceCapstone/blob/master/labs-jupyter-spacex-Data%20wrangling.ipynb</a:t>
            </a:r>
            <a:endParaRPr lang="en-US" dirty="0"/>
          </a:p>
          <a:p>
            <a:pPr marL="0" indent="0">
              <a:lnSpc>
                <a:spcPct val="100000"/>
              </a:lnSpc>
              <a:spcBef>
                <a:spcPts val="1400"/>
              </a:spcBef>
              <a:buNone/>
            </a:pPr>
            <a:endParaRPr lang="en-US" dirty="0"/>
          </a:p>
          <a:p>
            <a:endParaRPr lang="en-GB" dirty="0"/>
          </a:p>
        </p:txBody>
      </p:sp>
    </p:spTree>
    <p:extLst>
      <p:ext uri="{BB962C8B-B14F-4D97-AF65-F5344CB8AC3E}">
        <p14:creationId xmlns:p14="http://schemas.microsoft.com/office/powerpoint/2010/main" val="8422383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7639"/>
            <a:ext cx="10687962" cy="911847"/>
          </a:xfrm>
          <a:prstGeom prst="rect">
            <a:avLst/>
          </a:prstGeom>
        </p:spPr>
        <p:txBody>
          <a:bodyPr lIns="91440" tIns="45720" rIns="91440" bIns="45720" anchor="t"/>
          <a:lstStyle/>
          <a:p>
            <a:pPr marL="0" indent="0">
              <a:buNone/>
            </a:pPr>
            <a:r>
              <a:rPr lang="en-US" sz="1800" dirty="0"/>
              <a:t>The first chart plotted was </a:t>
            </a:r>
            <a:r>
              <a:rPr lang="en-US" sz="1800" dirty="0" err="1"/>
              <a:t>FlightNumber</a:t>
            </a:r>
            <a:r>
              <a:rPr lang="en-US" sz="1800" dirty="0"/>
              <a:t> vs. </a:t>
            </a:r>
            <a:r>
              <a:rPr lang="en-US" sz="1800" dirty="0" err="1"/>
              <a:t>PayloadMass</a:t>
            </a:r>
            <a:r>
              <a:rPr lang="en-US" sz="1800" dirty="0"/>
              <a:t>. We can see how the flight number (indicating the continuous launch attempts) and the payload mass affect the outcome (i.e., Class column) of the launch. Note that Class 1 is success and Class 0 is a failure.</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Picture 5">
            <a:extLst>
              <a:ext uri="{FF2B5EF4-FFF2-40B4-BE49-F238E27FC236}">
                <a16:creationId xmlns:a16="http://schemas.microsoft.com/office/drawing/2014/main" id="{6AEEE425-0B01-49BE-8EA8-DC0A22B5E90F}"/>
              </a:ext>
            </a:extLst>
          </p:cNvPr>
          <p:cNvPicPr>
            <a:picLocks noChangeAspect="1"/>
          </p:cNvPicPr>
          <p:nvPr/>
        </p:nvPicPr>
        <p:blipFill>
          <a:blip r:embed="rId3"/>
          <a:stretch>
            <a:fillRect/>
          </a:stretch>
        </p:blipFill>
        <p:spPr>
          <a:xfrm>
            <a:off x="176212" y="2318614"/>
            <a:ext cx="11839575" cy="2343150"/>
          </a:xfrm>
          <a:prstGeom prst="rect">
            <a:avLst/>
          </a:prstGeom>
        </p:spPr>
      </p:pic>
      <p:sp>
        <p:nvSpPr>
          <p:cNvPr id="7" name="TextBox 6">
            <a:extLst>
              <a:ext uri="{FF2B5EF4-FFF2-40B4-BE49-F238E27FC236}">
                <a16:creationId xmlns:a16="http://schemas.microsoft.com/office/drawing/2014/main" id="{3AD3943B-7C03-4F79-9D38-D0EF0E4627A6}"/>
              </a:ext>
            </a:extLst>
          </p:cNvPr>
          <p:cNvSpPr txBox="1"/>
          <p:nvPr/>
        </p:nvSpPr>
        <p:spPr>
          <a:xfrm>
            <a:off x="752019" y="4884030"/>
            <a:ext cx="10687961" cy="646331"/>
          </a:xfrm>
          <a:prstGeom prst="rect">
            <a:avLst/>
          </a:prstGeom>
          <a:noFill/>
        </p:spPr>
        <p:txBody>
          <a:bodyPr wrap="square" rtlCol="0">
            <a:spAutoFit/>
          </a:bodyPr>
          <a:lstStyle/>
          <a:p>
            <a:r>
              <a:rPr lang="en-US" dirty="0"/>
              <a:t>We see that the launch is more likely to land successfully on later launches. The payload mass also affects the outcome, the more massive the payload the less likely that the launch is successful.</a:t>
            </a:r>
          </a:p>
        </p:txBody>
      </p:sp>
    </p:spTree>
    <p:extLst>
      <p:ext uri="{BB962C8B-B14F-4D97-AF65-F5344CB8AC3E}">
        <p14:creationId xmlns:p14="http://schemas.microsoft.com/office/powerpoint/2010/main" val="187716616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7639"/>
            <a:ext cx="10687962" cy="1978269"/>
          </a:xfrm>
          <a:prstGeom prst="rect">
            <a:avLst/>
          </a:prstGeom>
        </p:spPr>
        <p:txBody>
          <a:bodyPr lIns="91440" tIns="45720" rIns="91440" bIns="45720" anchor="t"/>
          <a:lstStyle/>
          <a:p>
            <a:pPr marL="0" indent="0">
              <a:buNone/>
            </a:pPr>
            <a:r>
              <a:rPr lang="en-US" sz="1800" dirty="0"/>
              <a:t>The next chart plotted is </a:t>
            </a:r>
            <a:r>
              <a:rPr lang="en-US" sz="1800" dirty="0" err="1"/>
              <a:t>FlightNumber</a:t>
            </a:r>
            <a:r>
              <a:rPr lang="en-US" sz="1800" dirty="0"/>
              <a:t> vs. </a:t>
            </a:r>
            <a:r>
              <a:rPr lang="en-US" sz="1800" dirty="0" err="1"/>
              <a:t>LaunchSite</a:t>
            </a:r>
            <a:r>
              <a:rPr lang="en-US" sz="1800" dirty="0"/>
              <a:t> to see if the launch site had any effect on the success rate. We can easily get the success percent by launch site as follows:</a:t>
            </a:r>
          </a:p>
          <a:p>
            <a:pPr marL="457200" lvl="1" indent="0">
              <a:buNone/>
            </a:pPr>
            <a:endParaRPr lang="en-US" sz="1200" dirty="0">
              <a:latin typeface="Roboto Mono" panose="00000009000000000000" pitchFamily="49" charset="0"/>
              <a:ea typeface="Roboto Mono" panose="00000009000000000000" pitchFamily="49" charset="0"/>
            </a:endParaRPr>
          </a:p>
          <a:p>
            <a:pPr marL="457200" lvl="1" indent="0">
              <a:buNone/>
            </a:pPr>
            <a:r>
              <a:rPr lang="en-US" sz="1200" dirty="0" err="1">
                <a:latin typeface="Roboto Mono" panose="00000009000000000000" pitchFamily="49" charset="0"/>
                <a:ea typeface="Roboto Mono" panose="00000009000000000000" pitchFamily="49" charset="0"/>
              </a:rPr>
              <a:t>df.groupby</a:t>
            </a:r>
            <a:r>
              <a:rPr lang="en-US" sz="1200" dirty="0">
                <a:latin typeface="Roboto Mono" panose="00000009000000000000" pitchFamily="49" charset="0"/>
                <a:ea typeface="Roboto Mono" panose="00000009000000000000" pitchFamily="49" charset="0"/>
              </a:rPr>
              <a:t>(by=['</a:t>
            </a:r>
            <a:r>
              <a:rPr lang="en-US" sz="1200" dirty="0" err="1">
                <a:latin typeface="Roboto Mono" panose="00000009000000000000" pitchFamily="49" charset="0"/>
                <a:ea typeface="Roboto Mono" panose="00000009000000000000" pitchFamily="49" charset="0"/>
              </a:rPr>
              <a:t>LaunchSite</a:t>
            </a:r>
            <a:r>
              <a:rPr lang="en-US" sz="1200" dirty="0">
                <a:latin typeface="Roboto Mono" panose="00000009000000000000" pitchFamily="49" charset="0"/>
                <a:ea typeface="Roboto Mono" panose="00000009000000000000" pitchFamily="49" charset="0"/>
              </a:rPr>
              <a:t>'])['Class'].mean() * 100</a:t>
            </a:r>
          </a:p>
          <a:p>
            <a:pPr marL="457200" lvl="1" indent="0">
              <a:buNone/>
            </a:pPr>
            <a:r>
              <a:rPr lang="en-US" sz="1200" dirty="0" err="1">
                <a:latin typeface="Roboto Mono" panose="00000009000000000000" pitchFamily="49" charset="0"/>
                <a:ea typeface="Roboto Mono" panose="00000009000000000000" pitchFamily="49" charset="0"/>
              </a:rPr>
              <a:t>LaunchSite</a:t>
            </a:r>
            <a:endParaRPr lang="en-US" sz="1200" dirty="0">
              <a:latin typeface="Roboto Mono" panose="00000009000000000000" pitchFamily="49" charset="0"/>
              <a:ea typeface="Roboto Mono" panose="00000009000000000000" pitchFamily="49" charset="0"/>
            </a:endParaRPr>
          </a:p>
          <a:p>
            <a:pPr marL="457200" lvl="1" indent="0">
              <a:buNone/>
            </a:pPr>
            <a:r>
              <a:rPr lang="en-US" sz="1200" dirty="0">
                <a:latin typeface="Roboto Mono" panose="00000009000000000000" pitchFamily="49" charset="0"/>
                <a:ea typeface="Roboto Mono" panose="00000009000000000000" pitchFamily="49" charset="0"/>
              </a:rPr>
              <a:t>CCAFS SLC 40    60.000000</a:t>
            </a:r>
          </a:p>
          <a:p>
            <a:pPr marL="457200" lvl="1" indent="0">
              <a:buNone/>
            </a:pPr>
            <a:r>
              <a:rPr lang="en-US" sz="1200" dirty="0">
                <a:latin typeface="Roboto Mono" panose="00000009000000000000" pitchFamily="49" charset="0"/>
                <a:ea typeface="Roboto Mono" panose="00000009000000000000" pitchFamily="49" charset="0"/>
              </a:rPr>
              <a:t>KSC LC 39A      77.272727</a:t>
            </a:r>
          </a:p>
          <a:p>
            <a:pPr marL="457200" lvl="1" indent="0">
              <a:buNone/>
            </a:pPr>
            <a:r>
              <a:rPr lang="en-US" sz="1200" dirty="0">
                <a:latin typeface="Roboto Mono" panose="00000009000000000000" pitchFamily="49" charset="0"/>
                <a:ea typeface="Roboto Mono" panose="00000009000000000000" pitchFamily="49" charset="0"/>
              </a:rPr>
              <a:t>VAFB SLC 4E     76.923077</a:t>
            </a:r>
          </a:p>
          <a:p>
            <a:pPr marL="0" indent="0">
              <a:buNone/>
            </a:pPr>
            <a:endParaRPr lang="en-US" sz="1800" dirty="0"/>
          </a:p>
          <a:p>
            <a:pPr marL="0" indent="0">
              <a:buNone/>
            </a:pPr>
            <a:endParaRPr lang="en-US" sz="1800"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cont’d</a:t>
            </a:r>
          </a:p>
        </p:txBody>
      </p:sp>
      <p:sp>
        <p:nvSpPr>
          <p:cNvPr id="7" name="TextBox 6">
            <a:extLst>
              <a:ext uri="{FF2B5EF4-FFF2-40B4-BE49-F238E27FC236}">
                <a16:creationId xmlns:a16="http://schemas.microsoft.com/office/drawing/2014/main" id="{3AD3943B-7C03-4F79-9D38-D0EF0E4627A6}"/>
              </a:ext>
            </a:extLst>
          </p:cNvPr>
          <p:cNvSpPr txBox="1"/>
          <p:nvPr/>
        </p:nvSpPr>
        <p:spPr>
          <a:xfrm>
            <a:off x="683830" y="5656241"/>
            <a:ext cx="10687961" cy="646331"/>
          </a:xfrm>
          <a:prstGeom prst="rect">
            <a:avLst/>
          </a:prstGeom>
          <a:noFill/>
        </p:spPr>
        <p:txBody>
          <a:bodyPr wrap="square" rtlCol="0">
            <a:spAutoFit/>
          </a:bodyPr>
          <a:lstStyle/>
          <a:p>
            <a:r>
              <a:rPr lang="en-US" dirty="0"/>
              <a:t>Most of the launches are at CCAFS SLC 40, even though it has the lowest success percentage. Later launches (i.e., increasing flight numbers) are more frequently successful than earlier launches.</a:t>
            </a:r>
          </a:p>
        </p:txBody>
      </p:sp>
      <p:pic>
        <p:nvPicPr>
          <p:cNvPr id="10" name="Picture 9">
            <a:extLst>
              <a:ext uri="{FF2B5EF4-FFF2-40B4-BE49-F238E27FC236}">
                <a16:creationId xmlns:a16="http://schemas.microsoft.com/office/drawing/2014/main" id="{B9B76A29-C364-469A-BF3B-FFAD3D0E6CB5}"/>
              </a:ext>
            </a:extLst>
          </p:cNvPr>
          <p:cNvPicPr>
            <a:picLocks noChangeAspect="1"/>
          </p:cNvPicPr>
          <p:nvPr/>
        </p:nvPicPr>
        <p:blipFill>
          <a:blip r:embed="rId3"/>
          <a:stretch>
            <a:fillRect/>
          </a:stretch>
        </p:blipFill>
        <p:spPr>
          <a:xfrm>
            <a:off x="157162" y="3305908"/>
            <a:ext cx="11877675" cy="2305050"/>
          </a:xfrm>
          <a:prstGeom prst="rect">
            <a:avLst/>
          </a:prstGeom>
        </p:spPr>
      </p:pic>
    </p:spTree>
    <p:extLst>
      <p:ext uri="{BB962C8B-B14F-4D97-AF65-F5344CB8AC3E}">
        <p14:creationId xmlns:p14="http://schemas.microsoft.com/office/powerpoint/2010/main" val="12429414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7639"/>
            <a:ext cx="10687962" cy="624253"/>
          </a:xfrm>
          <a:prstGeom prst="rect">
            <a:avLst/>
          </a:prstGeom>
        </p:spPr>
        <p:txBody>
          <a:bodyPr lIns="91440" tIns="45720" rIns="91440" bIns="45720" anchor="t"/>
          <a:lstStyle/>
          <a:p>
            <a:pPr marL="0" indent="0">
              <a:buNone/>
            </a:pPr>
            <a:r>
              <a:rPr lang="en-US" sz="1800" dirty="0"/>
              <a:t>The next chart plotted is </a:t>
            </a:r>
            <a:r>
              <a:rPr lang="en-US" sz="1800" dirty="0" err="1"/>
              <a:t>PayloadMass</a:t>
            </a:r>
            <a:r>
              <a:rPr lang="en-US" sz="1800" dirty="0"/>
              <a:t> vs. </a:t>
            </a:r>
            <a:r>
              <a:rPr lang="en-US" sz="1800" dirty="0" err="1"/>
              <a:t>LaunchSite</a:t>
            </a:r>
            <a:r>
              <a:rPr lang="en-US" sz="1800" dirty="0"/>
              <a:t> to see if there is any relationship between the two.</a:t>
            </a:r>
            <a:endParaRPr lang="en-US" sz="1200" dirty="0">
              <a:latin typeface="Roboto Mono" panose="00000009000000000000" pitchFamily="49" charset="0"/>
              <a:ea typeface="Roboto Mono" panose="00000009000000000000" pitchFamily="49" charset="0"/>
            </a:endParaRP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cont’d</a:t>
            </a:r>
          </a:p>
        </p:txBody>
      </p:sp>
      <p:sp>
        <p:nvSpPr>
          <p:cNvPr id="7" name="TextBox 6">
            <a:extLst>
              <a:ext uri="{FF2B5EF4-FFF2-40B4-BE49-F238E27FC236}">
                <a16:creationId xmlns:a16="http://schemas.microsoft.com/office/drawing/2014/main" id="{3AD3943B-7C03-4F79-9D38-D0EF0E4627A6}"/>
              </a:ext>
            </a:extLst>
          </p:cNvPr>
          <p:cNvSpPr txBox="1"/>
          <p:nvPr/>
        </p:nvSpPr>
        <p:spPr>
          <a:xfrm>
            <a:off x="683830" y="4504451"/>
            <a:ext cx="10687961" cy="923330"/>
          </a:xfrm>
          <a:prstGeom prst="rect">
            <a:avLst/>
          </a:prstGeom>
          <a:noFill/>
        </p:spPr>
        <p:txBody>
          <a:bodyPr wrap="square" rtlCol="0">
            <a:spAutoFit/>
          </a:bodyPr>
          <a:lstStyle/>
          <a:p>
            <a:r>
              <a:rPr lang="en-US" dirty="0"/>
              <a:t>This shows that the VAFB-SLC launches have lighter payloads, all less than 10,000. For KSC LC 39A, most failures are around the 6,000kg mark and most of them have failed. For CCAFS SLC 40, the successes and failures are fairly evenly spread except for the very heavy payloads, around 14-16,000kg, where most of them are successful.</a:t>
            </a:r>
          </a:p>
        </p:txBody>
      </p:sp>
      <p:pic>
        <p:nvPicPr>
          <p:cNvPr id="6" name="Picture 5">
            <a:extLst>
              <a:ext uri="{FF2B5EF4-FFF2-40B4-BE49-F238E27FC236}">
                <a16:creationId xmlns:a16="http://schemas.microsoft.com/office/drawing/2014/main" id="{2DD58B3D-8A11-4F58-8DC5-7599248C4F19}"/>
              </a:ext>
            </a:extLst>
          </p:cNvPr>
          <p:cNvPicPr>
            <a:picLocks noChangeAspect="1"/>
          </p:cNvPicPr>
          <p:nvPr/>
        </p:nvPicPr>
        <p:blipFill>
          <a:blip r:embed="rId2"/>
          <a:stretch>
            <a:fillRect/>
          </a:stretch>
        </p:blipFill>
        <p:spPr>
          <a:xfrm>
            <a:off x="176212" y="2042381"/>
            <a:ext cx="11839575" cy="2333625"/>
          </a:xfrm>
          <a:prstGeom prst="rect">
            <a:avLst/>
          </a:prstGeom>
        </p:spPr>
      </p:pic>
    </p:spTree>
    <p:extLst>
      <p:ext uri="{BB962C8B-B14F-4D97-AF65-F5344CB8AC3E}">
        <p14:creationId xmlns:p14="http://schemas.microsoft.com/office/powerpoint/2010/main" val="15482728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7639"/>
            <a:ext cx="4892236" cy="3950187"/>
          </a:xfrm>
          <a:prstGeom prst="rect">
            <a:avLst/>
          </a:prstGeom>
        </p:spPr>
        <p:txBody>
          <a:bodyPr lIns="91440" tIns="45720" rIns="91440" bIns="45720" anchor="t"/>
          <a:lstStyle/>
          <a:p>
            <a:pPr marL="0" indent="0">
              <a:buNone/>
            </a:pPr>
            <a:r>
              <a:rPr lang="en-US" sz="1800" dirty="0"/>
              <a:t>Next is a bar chart showing the percentage of successful launches by Orbit. We can calculate this with:</a:t>
            </a:r>
            <a:endParaRPr lang="en-US" sz="1800" dirty="0">
              <a:latin typeface="Roboto Mono" panose="00000009000000000000" pitchFamily="49" charset="0"/>
              <a:ea typeface="Roboto Mono" panose="00000009000000000000" pitchFamily="49" charset="0"/>
            </a:endParaRPr>
          </a:p>
          <a:p>
            <a:pPr marL="0" indent="0">
              <a:buNone/>
            </a:pPr>
            <a:endParaRPr lang="en-US" sz="1100" dirty="0">
              <a:latin typeface="Roboto Mono" panose="00000009000000000000" pitchFamily="49" charset="0"/>
              <a:ea typeface="Roboto Mono" panose="00000009000000000000" pitchFamily="49" charset="0"/>
            </a:endParaRPr>
          </a:p>
          <a:p>
            <a:pPr marL="457200" lvl="1" indent="0">
              <a:buNone/>
            </a:pPr>
            <a:r>
              <a:rPr lang="en-US" sz="1200" dirty="0" err="1">
                <a:latin typeface="Roboto Mono" panose="00000009000000000000" pitchFamily="49" charset="0"/>
                <a:ea typeface="Roboto Mono" panose="00000009000000000000" pitchFamily="49" charset="0"/>
              </a:rPr>
              <a:t>df.groupby</a:t>
            </a:r>
            <a:r>
              <a:rPr lang="en-US" sz="1200" dirty="0">
                <a:latin typeface="Roboto Mono" panose="00000009000000000000" pitchFamily="49" charset="0"/>
                <a:ea typeface="Roboto Mono" panose="00000009000000000000" pitchFamily="49" charset="0"/>
              </a:rPr>
              <a:t>(by=['Orbit'])['Class'].mean() * 100</a:t>
            </a:r>
          </a:p>
          <a:p>
            <a:pPr marL="457200" lvl="1" indent="0">
              <a:buNone/>
            </a:pPr>
            <a:r>
              <a:rPr lang="en-US" sz="1200" dirty="0">
                <a:latin typeface="Roboto Mono" panose="00000009000000000000" pitchFamily="49" charset="0"/>
                <a:ea typeface="Roboto Mono" panose="00000009000000000000" pitchFamily="49" charset="0"/>
              </a:rPr>
              <a:t>Orbit</a:t>
            </a:r>
          </a:p>
          <a:p>
            <a:pPr marL="457200" lvl="1" indent="0">
              <a:buNone/>
            </a:pPr>
            <a:r>
              <a:rPr lang="en-US" sz="1200" dirty="0">
                <a:latin typeface="Roboto Mono" panose="00000009000000000000" pitchFamily="49" charset="0"/>
                <a:ea typeface="Roboto Mono" panose="00000009000000000000" pitchFamily="49" charset="0"/>
              </a:rPr>
              <a:t>ES-L1    100.000000</a:t>
            </a:r>
          </a:p>
          <a:p>
            <a:pPr marL="457200" lvl="1" indent="0">
              <a:buNone/>
            </a:pPr>
            <a:r>
              <a:rPr lang="en-US" sz="1200" dirty="0">
                <a:latin typeface="Roboto Mono" panose="00000009000000000000" pitchFamily="49" charset="0"/>
                <a:ea typeface="Roboto Mono" panose="00000009000000000000" pitchFamily="49" charset="0"/>
              </a:rPr>
              <a:t>GEO      100.000000</a:t>
            </a:r>
          </a:p>
          <a:p>
            <a:pPr marL="457200" lvl="1" indent="0">
              <a:buNone/>
            </a:pPr>
            <a:r>
              <a:rPr lang="en-US" sz="1200" dirty="0">
                <a:latin typeface="Roboto Mono" panose="00000009000000000000" pitchFamily="49" charset="0"/>
                <a:ea typeface="Roboto Mono" panose="00000009000000000000" pitchFamily="49" charset="0"/>
              </a:rPr>
              <a:t>GTO       51.851852</a:t>
            </a:r>
          </a:p>
          <a:p>
            <a:pPr marL="457200" lvl="1" indent="0">
              <a:buNone/>
            </a:pPr>
            <a:r>
              <a:rPr lang="en-US" sz="1200" dirty="0">
                <a:latin typeface="Roboto Mono" panose="00000009000000000000" pitchFamily="49" charset="0"/>
                <a:ea typeface="Roboto Mono" panose="00000009000000000000" pitchFamily="49" charset="0"/>
              </a:rPr>
              <a:t>HEO      100.000000</a:t>
            </a:r>
          </a:p>
          <a:p>
            <a:pPr marL="457200" lvl="1" indent="0">
              <a:buNone/>
            </a:pPr>
            <a:r>
              <a:rPr lang="en-US" sz="1200" dirty="0">
                <a:latin typeface="Roboto Mono" panose="00000009000000000000" pitchFamily="49" charset="0"/>
                <a:ea typeface="Roboto Mono" panose="00000009000000000000" pitchFamily="49" charset="0"/>
              </a:rPr>
              <a:t>ISS       61.904762</a:t>
            </a:r>
          </a:p>
          <a:p>
            <a:pPr marL="457200" lvl="1" indent="0">
              <a:buNone/>
            </a:pPr>
            <a:r>
              <a:rPr lang="en-US" sz="1200" dirty="0">
                <a:latin typeface="Roboto Mono" panose="00000009000000000000" pitchFamily="49" charset="0"/>
                <a:ea typeface="Roboto Mono" panose="00000009000000000000" pitchFamily="49" charset="0"/>
              </a:rPr>
              <a:t>LEO       71.428571</a:t>
            </a:r>
          </a:p>
          <a:p>
            <a:pPr marL="457200" lvl="1" indent="0">
              <a:buNone/>
            </a:pPr>
            <a:r>
              <a:rPr lang="en-US" sz="1200" dirty="0">
                <a:latin typeface="Roboto Mono" panose="00000009000000000000" pitchFamily="49" charset="0"/>
                <a:ea typeface="Roboto Mono" panose="00000009000000000000" pitchFamily="49" charset="0"/>
              </a:rPr>
              <a:t>MEO       66.666667</a:t>
            </a:r>
          </a:p>
          <a:p>
            <a:pPr marL="457200" lvl="1" indent="0">
              <a:buNone/>
            </a:pPr>
            <a:r>
              <a:rPr lang="en-US" sz="1200" dirty="0">
                <a:latin typeface="Roboto Mono" panose="00000009000000000000" pitchFamily="49" charset="0"/>
                <a:ea typeface="Roboto Mono" panose="00000009000000000000" pitchFamily="49" charset="0"/>
              </a:rPr>
              <a:t>PO        66.666667</a:t>
            </a:r>
          </a:p>
          <a:p>
            <a:pPr marL="457200" lvl="1" indent="0">
              <a:buNone/>
            </a:pPr>
            <a:r>
              <a:rPr lang="en-US" sz="1200" dirty="0">
                <a:latin typeface="Roboto Mono" panose="00000009000000000000" pitchFamily="49" charset="0"/>
                <a:ea typeface="Roboto Mono" panose="00000009000000000000" pitchFamily="49" charset="0"/>
              </a:rPr>
              <a:t>SO         0.000000</a:t>
            </a:r>
          </a:p>
          <a:p>
            <a:pPr marL="457200" lvl="1" indent="0">
              <a:buNone/>
            </a:pPr>
            <a:r>
              <a:rPr lang="en-US" sz="1200" dirty="0">
                <a:latin typeface="Roboto Mono" panose="00000009000000000000" pitchFamily="49" charset="0"/>
                <a:ea typeface="Roboto Mono" panose="00000009000000000000" pitchFamily="49" charset="0"/>
              </a:rPr>
              <a:t>SSO      100.000000</a:t>
            </a:r>
          </a:p>
          <a:p>
            <a:pPr marL="457200" lvl="1" indent="0">
              <a:buNone/>
            </a:pPr>
            <a:r>
              <a:rPr lang="en-US" sz="1200" dirty="0">
                <a:latin typeface="Roboto Mono" panose="00000009000000000000" pitchFamily="49" charset="0"/>
                <a:ea typeface="Roboto Mono" panose="00000009000000000000" pitchFamily="49" charset="0"/>
              </a:rPr>
              <a:t>VLEO      85.714286</a:t>
            </a: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cont’d</a:t>
            </a:r>
          </a:p>
        </p:txBody>
      </p:sp>
      <p:sp>
        <p:nvSpPr>
          <p:cNvPr id="7" name="TextBox 6">
            <a:extLst>
              <a:ext uri="{FF2B5EF4-FFF2-40B4-BE49-F238E27FC236}">
                <a16:creationId xmlns:a16="http://schemas.microsoft.com/office/drawing/2014/main" id="{3AD3943B-7C03-4F79-9D38-D0EF0E4627A6}"/>
              </a:ext>
            </a:extLst>
          </p:cNvPr>
          <p:cNvSpPr txBox="1"/>
          <p:nvPr/>
        </p:nvSpPr>
        <p:spPr>
          <a:xfrm>
            <a:off x="683830" y="5530361"/>
            <a:ext cx="10687961" cy="923330"/>
          </a:xfrm>
          <a:prstGeom prst="rect">
            <a:avLst/>
          </a:prstGeom>
          <a:noFill/>
        </p:spPr>
        <p:txBody>
          <a:bodyPr wrap="square" rtlCol="0">
            <a:spAutoFit/>
          </a:bodyPr>
          <a:lstStyle/>
          <a:p>
            <a:r>
              <a:rPr lang="en-US" dirty="0"/>
              <a:t>This shows that the ES-L1, GEO, HEO and SSO are 100% successful. The VLEO orbit is also good at 86%, and the rest are all in the 50-60% success range. the SO orbit is 0% successful, but if we look further at the data, this is only for 1 launch attempt so may not be indicative. </a:t>
            </a:r>
          </a:p>
        </p:txBody>
      </p:sp>
      <p:pic>
        <p:nvPicPr>
          <p:cNvPr id="8" name="Picture 7">
            <a:extLst>
              <a:ext uri="{FF2B5EF4-FFF2-40B4-BE49-F238E27FC236}">
                <a16:creationId xmlns:a16="http://schemas.microsoft.com/office/drawing/2014/main" id="{21A6E7A8-0A64-46B8-AA89-B6D90854BE91}"/>
              </a:ext>
            </a:extLst>
          </p:cNvPr>
          <p:cNvPicPr>
            <a:picLocks noChangeAspect="1"/>
          </p:cNvPicPr>
          <p:nvPr/>
        </p:nvPicPr>
        <p:blipFill>
          <a:blip r:embed="rId2"/>
          <a:stretch>
            <a:fillRect/>
          </a:stretch>
        </p:blipFill>
        <p:spPr>
          <a:xfrm>
            <a:off x="6027810" y="1401151"/>
            <a:ext cx="5686425" cy="3876675"/>
          </a:xfrm>
          <a:prstGeom prst="rect">
            <a:avLst/>
          </a:prstGeom>
        </p:spPr>
      </p:pic>
    </p:spTree>
    <p:extLst>
      <p:ext uri="{BB962C8B-B14F-4D97-AF65-F5344CB8AC3E}">
        <p14:creationId xmlns:p14="http://schemas.microsoft.com/office/powerpoint/2010/main" val="88281031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7639"/>
            <a:ext cx="10687962" cy="624253"/>
          </a:xfrm>
          <a:prstGeom prst="rect">
            <a:avLst/>
          </a:prstGeom>
        </p:spPr>
        <p:txBody>
          <a:bodyPr lIns="91440" tIns="45720" rIns="91440" bIns="45720" anchor="t"/>
          <a:lstStyle/>
          <a:p>
            <a:pPr marL="0" indent="0">
              <a:buNone/>
            </a:pPr>
            <a:r>
              <a:rPr lang="en-US" sz="1800" dirty="0"/>
              <a:t>Next is a scatter plot showing the relationship between </a:t>
            </a:r>
            <a:r>
              <a:rPr lang="en-US" sz="1800" dirty="0" err="1"/>
              <a:t>FlightNumber</a:t>
            </a:r>
            <a:r>
              <a:rPr lang="en-US" sz="1800" dirty="0"/>
              <a:t> and Orbit type.</a:t>
            </a:r>
            <a:endParaRPr lang="en-US" sz="1200" dirty="0">
              <a:latin typeface="Roboto Mono" panose="00000009000000000000" pitchFamily="49" charset="0"/>
              <a:ea typeface="Roboto Mono" panose="00000009000000000000" pitchFamily="49" charset="0"/>
            </a:endParaRP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cont’d</a:t>
            </a:r>
          </a:p>
        </p:txBody>
      </p:sp>
      <p:sp>
        <p:nvSpPr>
          <p:cNvPr id="7" name="TextBox 6">
            <a:extLst>
              <a:ext uri="{FF2B5EF4-FFF2-40B4-BE49-F238E27FC236}">
                <a16:creationId xmlns:a16="http://schemas.microsoft.com/office/drawing/2014/main" id="{3AD3943B-7C03-4F79-9D38-D0EF0E4627A6}"/>
              </a:ext>
            </a:extLst>
          </p:cNvPr>
          <p:cNvSpPr txBox="1"/>
          <p:nvPr/>
        </p:nvSpPr>
        <p:spPr>
          <a:xfrm>
            <a:off x="683830" y="4504451"/>
            <a:ext cx="10687961" cy="923330"/>
          </a:xfrm>
          <a:prstGeom prst="rect">
            <a:avLst/>
          </a:prstGeom>
          <a:noFill/>
        </p:spPr>
        <p:txBody>
          <a:bodyPr wrap="square" rtlCol="0">
            <a:spAutoFit/>
          </a:bodyPr>
          <a:lstStyle/>
          <a:p>
            <a:r>
              <a:rPr lang="en-US" dirty="0"/>
              <a:t>For LEO and VLEO orbit the successes increase significantly with later flights. The 100% successful ones (ES-L1, GEO, HEO and SSO) all have relatively fewer launches. The SO orbit has just a single launch. The remaining orbits seem to fluctuate between failure and successes.</a:t>
            </a:r>
          </a:p>
        </p:txBody>
      </p:sp>
      <p:pic>
        <p:nvPicPr>
          <p:cNvPr id="8" name="Picture 7">
            <a:extLst>
              <a:ext uri="{FF2B5EF4-FFF2-40B4-BE49-F238E27FC236}">
                <a16:creationId xmlns:a16="http://schemas.microsoft.com/office/drawing/2014/main" id="{BF67F385-5A26-4DEA-A41D-A72AFFF31696}"/>
              </a:ext>
            </a:extLst>
          </p:cNvPr>
          <p:cNvPicPr>
            <a:picLocks noChangeAspect="1"/>
          </p:cNvPicPr>
          <p:nvPr/>
        </p:nvPicPr>
        <p:blipFill>
          <a:blip r:embed="rId2"/>
          <a:stretch>
            <a:fillRect/>
          </a:stretch>
        </p:blipFill>
        <p:spPr>
          <a:xfrm>
            <a:off x="123091" y="1870129"/>
            <a:ext cx="11813931" cy="2296771"/>
          </a:xfrm>
          <a:prstGeom prst="rect">
            <a:avLst/>
          </a:prstGeom>
        </p:spPr>
      </p:pic>
    </p:spTree>
    <p:extLst>
      <p:ext uri="{BB962C8B-B14F-4D97-AF65-F5344CB8AC3E}">
        <p14:creationId xmlns:p14="http://schemas.microsoft.com/office/powerpoint/2010/main" val="17766984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7639"/>
            <a:ext cx="10687962" cy="624253"/>
          </a:xfrm>
          <a:prstGeom prst="rect">
            <a:avLst/>
          </a:prstGeom>
        </p:spPr>
        <p:txBody>
          <a:bodyPr lIns="91440" tIns="45720" rIns="91440" bIns="45720" anchor="t"/>
          <a:lstStyle/>
          <a:p>
            <a:pPr marL="0" indent="0">
              <a:buNone/>
            </a:pPr>
            <a:r>
              <a:rPr lang="en-US" sz="1800" dirty="0"/>
              <a:t>Next is a scatter plot showing the relationship between </a:t>
            </a:r>
            <a:r>
              <a:rPr lang="en-US" sz="1800" dirty="0" err="1"/>
              <a:t>PayloadMass</a:t>
            </a:r>
            <a:r>
              <a:rPr lang="en-US" sz="1800" dirty="0"/>
              <a:t> and Orbit type.</a:t>
            </a:r>
            <a:endParaRPr lang="en-US" sz="1200" dirty="0">
              <a:latin typeface="Roboto Mono" panose="00000009000000000000" pitchFamily="49" charset="0"/>
              <a:ea typeface="Roboto Mono" panose="00000009000000000000" pitchFamily="49" charset="0"/>
            </a:endParaRP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cont’d</a:t>
            </a:r>
          </a:p>
        </p:txBody>
      </p:sp>
      <p:sp>
        <p:nvSpPr>
          <p:cNvPr id="7" name="TextBox 6">
            <a:extLst>
              <a:ext uri="{FF2B5EF4-FFF2-40B4-BE49-F238E27FC236}">
                <a16:creationId xmlns:a16="http://schemas.microsoft.com/office/drawing/2014/main" id="{3AD3943B-7C03-4F79-9D38-D0EF0E4627A6}"/>
              </a:ext>
            </a:extLst>
          </p:cNvPr>
          <p:cNvSpPr txBox="1"/>
          <p:nvPr/>
        </p:nvSpPr>
        <p:spPr>
          <a:xfrm>
            <a:off x="683830" y="4504451"/>
            <a:ext cx="10687961" cy="923330"/>
          </a:xfrm>
          <a:prstGeom prst="rect">
            <a:avLst/>
          </a:prstGeom>
          <a:noFill/>
        </p:spPr>
        <p:txBody>
          <a:bodyPr wrap="square" rtlCol="0">
            <a:spAutoFit/>
          </a:bodyPr>
          <a:lstStyle/>
          <a:p>
            <a:r>
              <a:rPr lang="en-US" dirty="0"/>
              <a:t>With heavy payloads over 9,000kg, they are successful with the exception of one VLEO orbit launch.</a:t>
            </a:r>
          </a:p>
          <a:p>
            <a:r>
              <a:rPr lang="en-US" dirty="0"/>
              <a:t>The lighter payloads are mainly successful with the exception of ISS, PO and GTO which have several failures mixed in with </a:t>
            </a:r>
            <a:r>
              <a:rPr lang="en-US"/>
              <a:t>the successes.</a:t>
            </a:r>
            <a:endParaRPr lang="en-US" dirty="0"/>
          </a:p>
        </p:txBody>
      </p:sp>
      <p:pic>
        <p:nvPicPr>
          <p:cNvPr id="6" name="Picture 5">
            <a:extLst>
              <a:ext uri="{FF2B5EF4-FFF2-40B4-BE49-F238E27FC236}">
                <a16:creationId xmlns:a16="http://schemas.microsoft.com/office/drawing/2014/main" id="{9392F01B-3027-47D4-8200-382811078FD6}"/>
              </a:ext>
            </a:extLst>
          </p:cNvPr>
          <p:cNvPicPr>
            <a:picLocks noChangeAspect="1"/>
          </p:cNvPicPr>
          <p:nvPr/>
        </p:nvPicPr>
        <p:blipFill>
          <a:blip r:embed="rId2"/>
          <a:stretch>
            <a:fillRect/>
          </a:stretch>
        </p:blipFill>
        <p:spPr>
          <a:xfrm>
            <a:off x="154272" y="1833535"/>
            <a:ext cx="11919438" cy="2329803"/>
          </a:xfrm>
          <a:prstGeom prst="rect">
            <a:avLst/>
          </a:prstGeom>
        </p:spPr>
      </p:pic>
    </p:spTree>
    <p:extLst>
      <p:ext uri="{BB962C8B-B14F-4D97-AF65-F5344CB8AC3E}">
        <p14:creationId xmlns:p14="http://schemas.microsoft.com/office/powerpoint/2010/main" val="2794793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7639"/>
            <a:ext cx="5252721" cy="3627210"/>
          </a:xfrm>
          <a:prstGeom prst="rect">
            <a:avLst/>
          </a:prstGeom>
        </p:spPr>
        <p:txBody>
          <a:bodyPr lIns="91440" tIns="45720" rIns="91440" bIns="45720" anchor="t"/>
          <a:lstStyle/>
          <a:p>
            <a:pPr marL="0" indent="0">
              <a:buNone/>
            </a:pPr>
            <a:r>
              <a:rPr lang="en-US" sz="1800" dirty="0"/>
              <a:t>Next, we look at the yearly trend of the launch success rate trend. </a:t>
            </a:r>
          </a:p>
          <a:p>
            <a:pPr marL="0" indent="0">
              <a:buNone/>
            </a:pPr>
            <a:endParaRPr lang="en-US" sz="1800" dirty="0"/>
          </a:p>
          <a:p>
            <a:pPr marL="0" indent="0">
              <a:buNone/>
            </a:pPr>
            <a:r>
              <a:rPr lang="en-US" sz="1800" dirty="0"/>
              <a:t>We can see the success rate increase steadily from 2013, but with smaller drops in 2018 and 2020.</a:t>
            </a:r>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sz="1800" dirty="0"/>
          </a:p>
          <a:p>
            <a:pPr marL="0" indent="0">
              <a:buNone/>
            </a:pPr>
            <a:endParaRPr lang="en-US" dirty="0"/>
          </a:p>
          <a:p>
            <a:pPr marL="0" indent="0">
              <a:buNone/>
            </a:pPr>
            <a:endParaRPr lang="en-US" dirty="0"/>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cont’d</a:t>
            </a:r>
          </a:p>
        </p:txBody>
      </p:sp>
      <p:pic>
        <p:nvPicPr>
          <p:cNvPr id="8" name="Picture 7">
            <a:extLst>
              <a:ext uri="{FF2B5EF4-FFF2-40B4-BE49-F238E27FC236}">
                <a16:creationId xmlns:a16="http://schemas.microsoft.com/office/drawing/2014/main" id="{169462B9-15B1-4620-8C13-3C8C83BBF47E}"/>
              </a:ext>
            </a:extLst>
          </p:cNvPr>
          <p:cNvPicPr>
            <a:picLocks noChangeAspect="1"/>
          </p:cNvPicPr>
          <p:nvPr/>
        </p:nvPicPr>
        <p:blipFill>
          <a:blip r:embed="rId2"/>
          <a:stretch>
            <a:fillRect/>
          </a:stretch>
        </p:blipFill>
        <p:spPr>
          <a:xfrm>
            <a:off x="6242905" y="1087699"/>
            <a:ext cx="5667375" cy="3867150"/>
          </a:xfrm>
          <a:prstGeom prst="rect">
            <a:avLst/>
          </a:prstGeom>
        </p:spPr>
      </p:pic>
    </p:spTree>
    <p:extLst>
      <p:ext uri="{BB962C8B-B14F-4D97-AF65-F5344CB8AC3E}">
        <p14:creationId xmlns:p14="http://schemas.microsoft.com/office/powerpoint/2010/main" val="40919721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 cont’d</a:t>
            </a:r>
          </a:p>
        </p:txBody>
      </p:sp>
      <p:sp>
        <p:nvSpPr>
          <p:cNvPr id="6" name="TextBox 5">
            <a:extLst>
              <a:ext uri="{FF2B5EF4-FFF2-40B4-BE49-F238E27FC236}">
                <a16:creationId xmlns:a16="http://schemas.microsoft.com/office/drawing/2014/main" id="{9AA313D0-6222-464B-99E0-A2C665D59E29}"/>
              </a:ext>
            </a:extLst>
          </p:cNvPr>
          <p:cNvSpPr txBox="1"/>
          <p:nvPr/>
        </p:nvSpPr>
        <p:spPr>
          <a:xfrm>
            <a:off x="770011" y="1319904"/>
            <a:ext cx="10515600" cy="1559401"/>
          </a:xfrm>
          <a:prstGeom prst="rect">
            <a:avLst/>
          </a:prstGeom>
          <a:noFill/>
        </p:spPr>
        <p:txBody>
          <a:bodyPr wrap="square" rtlCol="0">
            <a:spAutoFit/>
          </a:bodyPr>
          <a:lstStyle/>
          <a:p>
            <a:r>
              <a:rPr lang="en-US" sz="1800" dirty="0">
                <a:solidFill>
                  <a:srgbClr val="1C7DDB"/>
                </a:solidFill>
                <a:latin typeface="Abadi"/>
              </a:rPr>
              <a:t>GIT URL</a:t>
            </a:r>
            <a:endParaRPr lang="en-GB" dirty="0"/>
          </a:p>
          <a:p>
            <a:pPr marL="0" indent="0">
              <a:lnSpc>
                <a:spcPct val="100000"/>
              </a:lnSpc>
              <a:spcBef>
                <a:spcPts val="1400"/>
              </a:spcBef>
              <a:buNone/>
            </a:pPr>
            <a:r>
              <a:rPr lang="en-US" dirty="0">
                <a:hlinkClick r:id="rId2"/>
              </a:rPr>
              <a:t>https://github.com/mtravaglini/DataScienceCapstone/blob/master/jupyter-labs-eda-dataviz.ipynb</a:t>
            </a:r>
            <a:endParaRPr lang="en-US" dirty="0"/>
          </a:p>
          <a:p>
            <a:pPr marL="0" indent="0">
              <a:lnSpc>
                <a:spcPct val="100000"/>
              </a:lnSpc>
              <a:spcBef>
                <a:spcPts val="1400"/>
              </a:spcBef>
              <a:buNone/>
            </a:pPr>
            <a:endParaRPr lang="en-US" dirty="0"/>
          </a:p>
          <a:p>
            <a:endParaRPr lang="en-GB" dirty="0"/>
          </a:p>
        </p:txBody>
      </p:sp>
    </p:spTree>
    <p:extLst>
      <p:ext uri="{BB962C8B-B14F-4D97-AF65-F5344CB8AC3E}">
        <p14:creationId xmlns:p14="http://schemas.microsoft.com/office/powerpoint/2010/main" val="32898822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Box 1">
            <a:extLst>
              <a:ext uri="{FF2B5EF4-FFF2-40B4-BE49-F238E27FC236}">
                <a16:creationId xmlns:a16="http://schemas.microsoft.com/office/drawing/2014/main" id="{F81442F0-8340-4EB2-A20E-E4B983C2F891}"/>
              </a:ext>
            </a:extLst>
          </p:cNvPr>
          <p:cNvSpPr txBox="1"/>
          <p:nvPr/>
        </p:nvSpPr>
        <p:spPr>
          <a:xfrm>
            <a:off x="838200" y="1274884"/>
            <a:ext cx="10213731" cy="5262979"/>
          </a:xfrm>
          <a:prstGeom prst="rect">
            <a:avLst/>
          </a:prstGeom>
          <a:noFill/>
        </p:spPr>
        <p:txBody>
          <a:bodyPr wrap="square" rtlCol="0">
            <a:spAutoFit/>
          </a:bodyPr>
          <a:lstStyle/>
          <a:p>
            <a:r>
              <a:rPr lang="en-US" dirty="0"/>
              <a:t>Following is a summary of the Exploratory Data Analysis SQL that was used.</a:t>
            </a:r>
          </a:p>
          <a:p>
            <a:endParaRPr lang="en-US" sz="1400" dirty="0"/>
          </a:p>
          <a:p>
            <a:r>
              <a:rPr lang="en-US" sz="1600" dirty="0"/>
              <a:t>1) List the unique launch sites names.</a:t>
            </a:r>
          </a:p>
          <a:p>
            <a:r>
              <a:rPr lang="en-US" sz="1600" b="0" dirty="0">
                <a:solidFill>
                  <a:srgbClr val="569CD6"/>
                </a:solidFill>
                <a:effectLst/>
                <a:highlight>
                  <a:srgbClr val="000000"/>
                </a:highlight>
                <a:latin typeface="Consolas" panose="020B0609020204030204" pitchFamily="49" charset="0"/>
              </a:rPr>
              <a:t>SELECT distinct</a:t>
            </a:r>
            <a:r>
              <a:rPr lang="en-US" sz="1600" b="0" dirty="0">
                <a:solidFill>
                  <a:srgbClr val="D4D4D4"/>
                </a:solidFill>
                <a:effectLst/>
                <a:highlight>
                  <a:srgbClr val="000000"/>
                </a:highlight>
                <a:latin typeface="Consolas" panose="020B0609020204030204" pitchFamily="49" charset="0"/>
              </a:rPr>
              <a:t>(</a:t>
            </a:r>
            <a:r>
              <a:rPr lang="en-US" sz="1600" b="0" dirty="0" err="1">
                <a:solidFill>
                  <a:srgbClr val="D4D4D4"/>
                </a:solidFill>
                <a:effectLst/>
                <a:highlight>
                  <a:srgbClr val="000000"/>
                </a:highlight>
                <a:latin typeface="Consolas" panose="020B0609020204030204" pitchFamily="49" charset="0"/>
              </a:rPr>
              <a:t>launch_site</a:t>
            </a:r>
            <a:r>
              <a:rPr lang="en-US" sz="1600" b="0" dirty="0">
                <a:solidFill>
                  <a:srgbClr val="D4D4D4"/>
                </a:solidFill>
                <a:effectLst/>
                <a:highlight>
                  <a:srgbClr val="000000"/>
                </a:highlight>
                <a:latin typeface="Consolas" panose="020B0609020204030204" pitchFamily="49" charset="0"/>
              </a:rPr>
              <a:t>)</a:t>
            </a: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endParaRPr lang="en-US" sz="1600" dirty="0">
              <a:latin typeface="Roboto Mono" panose="00000009000000000000" pitchFamily="49" charset="0"/>
              <a:ea typeface="Roboto Mono" panose="00000009000000000000" pitchFamily="49" charset="0"/>
            </a:endParaRPr>
          </a:p>
          <a:p>
            <a:r>
              <a:rPr lang="en-US" sz="1600" dirty="0"/>
              <a:t>2) List 5 rows with launch site names that begin with CCA.</a:t>
            </a:r>
          </a:p>
          <a:p>
            <a:r>
              <a:rPr lang="en-US" sz="1600" b="0" dirty="0">
                <a:solidFill>
                  <a:srgbClr val="569CD6"/>
                </a:solidFill>
                <a:effectLst/>
                <a:highlight>
                  <a:srgbClr val="000000"/>
                </a:highlight>
                <a:latin typeface="Consolas" panose="020B0609020204030204" pitchFamily="49" charset="0"/>
              </a:rPr>
              <a:t>SELECT</a:t>
            </a:r>
            <a:r>
              <a:rPr lang="en-US" sz="1600" b="0" dirty="0">
                <a:solidFill>
                  <a:srgbClr val="D4D4D4"/>
                </a:solidFill>
                <a:effectLst/>
                <a:highlight>
                  <a:srgbClr val="000000"/>
                </a:highlight>
                <a:latin typeface="Consolas" panose="020B0609020204030204" pitchFamily="49" charset="0"/>
              </a:rPr>
              <a:t>  *</a:t>
            </a: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r>
              <a:rPr lang="en-US" sz="1600" b="0" dirty="0">
                <a:solidFill>
                  <a:srgbClr val="569CD6"/>
                </a:solidFill>
                <a:effectLst/>
                <a:highlight>
                  <a:srgbClr val="000000"/>
                </a:highlight>
                <a:latin typeface="Consolas" panose="020B0609020204030204" pitchFamily="49" charset="0"/>
              </a:rPr>
              <a:t>WHERE</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launch_site</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like</a:t>
            </a:r>
            <a:r>
              <a:rPr lang="en-US" sz="1600" b="0" dirty="0">
                <a:solidFill>
                  <a:srgbClr val="D4D4D4"/>
                </a:solidFill>
                <a:effectLst/>
                <a:highlight>
                  <a:srgbClr val="000000"/>
                </a:highlight>
                <a:latin typeface="Consolas" panose="020B0609020204030204" pitchFamily="49" charset="0"/>
              </a:rPr>
              <a:t> </a:t>
            </a:r>
            <a:r>
              <a:rPr lang="en-US" sz="1600" b="0" dirty="0">
                <a:solidFill>
                  <a:srgbClr val="CE9178"/>
                </a:solidFill>
                <a:effectLst/>
                <a:highlight>
                  <a:srgbClr val="000000"/>
                </a:highlight>
                <a:latin typeface="Consolas" panose="020B0609020204030204" pitchFamily="49" charset="0"/>
              </a:rPr>
              <a:t>'CCA%'</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LIMIT</a:t>
            </a:r>
            <a:r>
              <a:rPr lang="en-US" sz="1600" b="0" dirty="0">
                <a:solidFill>
                  <a:srgbClr val="D4D4D4"/>
                </a:solidFill>
                <a:effectLst/>
                <a:highlight>
                  <a:srgbClr val="000000"/>
                </a:highlight>
                <a:latin typeface="Consolas" panose="020B0609020204030204" pitchFamily="49" charset="0"/>
              </a:rPr>
              <a:t> </a:t>
            </a:r>
            <a:r>
              <a:rPr lang="en-US" sz="1600" b="0" dirty="0">
                <a:solidFill>
                  <a:srgbClr val="B5CEA8"/>
                </a:solidFill>
                <a:effectLst/>
                <a:highlight>
                  <a:srgbClr val="000000"/>
                </a:highlight>
                <a:latin typeface="Consolas" panose="020B0609020204030204" pitchFamily="49" charset="0"/>
              </a:rPr>
              <a:t>5</a:t>
            </a:r>
            <a:r>
              <a:rPr lang="en-US" sz="1600" b="0" dirty="0">
                <a:solidFill>
                  <a:srgbClr val="D4D4D4"/>
                </a:solidFill>
                <a:effectLst/>
                <a:highlight>
                  <a:srgbClr val="000000"/>
                </a:highlight>
                <a:latin typeface="Consolas" panose="020B0609020204030204" pitchFamily="49" charset="0"/>
              </a:rPr>
              <a:t>;</a:t>
            </a:r>
          </a:p>
          <a:p>
            <a:endParaRPr lang="en-US" sz="1600" dirty="0">
              <a:latin typeface="Roboto Mono" panose="00000009000000000000" pitchFamily="49" charset="0"/>
              <a:ea typeface="Roboto Mono" panose="00000009000000000000" pitchFamily="49" charset="0"/>
            </a:endParaRPr>
          </a:p>
          <a:p>
            <a:r>
              <a:rPr lang="en-US" sz="1600" dirty="0"/>
              <a:t>3) Return the total payload mass carried by boosters launched by NASA (CRS).</a:t>
            </a:r>
          </a:p>
          <a:p>
            <a:r>
              <a:rPr lang="en-US" sz="1600" b="0" dirty="0">
                <a:solidFill>
                  <a:srgbClr val="569CD6"/>
                </a:solidFill>
                <a:effectLst/>
                <a:highlight>
                  <a:srgbClr val="000000"/>
                </a:highlight>
                <a:latin typeface="Consolas" panose="020B0609020204030204" pitchFamily="49" charset="0"/>
              </a:rPr>
              <a:t>SELECT</a:t>
            </a:r>
            <a:r>
              <a:rPr lang="en-US" sz="1600" b="0" dirty="0">
                <a:solidFill>
                  <a:srgbClr val="D4D4D4"/>
                </a:solidFill>
                <a:effectLst/>
                <a:highlight>
                  <a:srgbClr val="000000"/>
                </a:highlight>
                <a:latin typeface="Consolas" panose="020B0609020204030204" pitchFamily="49" charset="0"/>
              </a:rPr>
              <a:t>  </a:t>
            </a:r>
            <a:r>
              <a:rPr lang="en-US" sz="1600" b="0" dirty="0">
                <a:solidFill>
                  <a:srgbClr val="DCDCAA"/>
                </a:solidFill>
                <a:effectLst/>
                <a:highlight>
                  <a:srgbClr val="000000"/>
                </a:highlight>
                <a:latin typeface="Consolas" panose="020B0609020204030204" pitchFamily="49" charset="0"/>
              </a:rPr>
              <a:t>SUM</a:t>
            </a:r>
            <a:r>
              <a:rPr lang="en-US" sz="1600" b="0" dirty="0">
                <a:solidFill>
                  <a:srgbClr val="D4D4D4"/>
                </a:solidFill>
                <a:effectLst/>
                <a:highlight>
                  <a:srgbClr val="000000"/>
                </a:highlight>
                <a:latin typeface="Consolas" panose="020B0609020204030204" pitchFamily="49" charset="0"/>
              </a:rPr>
              <a:t>(</a:t>
            </a:r>
            <a:r>
              <a:rPr lang="en-US" sz="1600" b="0" dirty="0" err="1">
                <a:solidFill>
                  <a:srgbClr val="D4D4D4"/>
                </a:solidFill>
                <a:effectLst/>
                <a:highlight>
                  <a:srgbClr val="000000"/>
                </a:highlight>
                <a:latin typeface="Consolas" panose="020B0609020204030204" pitchFamily="49" charset="0"/>
              </a:rPr>
              <a:t>payload_mass__kg</a:t>
            </a:r>
            <a:r>
              <a:rPr lang="en-US" sz="1600" b="0" dirty="0">
                <a:solidFill>
                  <a:srgbClr val="D4D4D4"/>
                </a:solidFill>
                <a:effectLst/>
                <a:highlight>
                  <a:srgbClr val="000000"/>
                </a:highlight>
                <a:latin typeface="Consolas" panose="020B0609020204030204" pitchFamily="49" charset="0"/>
              </a:rPr>
              <a:t>_) </a:t>
            </a:r>
            <a:r>
              <a:rPr lang="en-US" sz="1600" b="0" dirty="0">
                <a:solidFill>
                  <a:srgbClr val="569CD6"/>
                </a:solidFill>
                <a:effectLst/>
                <a:highlight>
                  <a:srgbClr val="000000"/>
                </a:highlight>
                <a:latin typeface="Consolas" panose="020B0609020204030204" pitchFamily="49" charset="0"/>
              </a:rPr>
              <a:t>AS</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payload_mass_total</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r>
              <a:rPr lang="en-US" sz="1600" b="0" dirty="0">
                <a:solidFill>
                  <a:srgbClr val="569CD6"/>
                </a:solidFill>
                <a:effectLst/>
                <a:highlight>
                  <a:srgbClr val="000000"/>
                </a:highlight>
                <a:latin typeface="Consolas" panose="020B0609020204030204" pitchFamily="49" charset="0"/>
              </a:rPr>
              <a:t>WHERE</a:t>
            </a:r>
            <a:r>
              <a:rPr lang="en-US" sz="1600" b="0" dirty="0">
                <a:solidFill>
                  <a:srgbClr val="D4D4D4"/>
                </a:solidFill>
                <a:effectLst/>
                <a:highlight>
                  <a:srgbClr val="000000"/>
                </a:highlight>
                <a:latin typeface="Consolas" panose="020B0609020204030204" pitchFamily="49" charset="0"/>
              </a:rPr>
              <a:t> customer = </a:t>
            </a:r>
            <a:r>
              <a:rPr lang="en-US" sz="1600" b="0" dirty="0">
                <a:solidFill>
                  <a:srgbClr val="CE9178"/>
                </a:solidFill>
                <a:effectLst/>
                <a:highlight>
                  <a:srgbClr val="000000"/>
                </a:highlight>
                <a:latin typeface="Consolas" panose="020B0609020204030204" pitchFamily="49" charset="0"/>
              </a:rPr>
              <a:t>'NASA (CRS)’; </a:t>
            </a:r>
            <a:endParaRPr lang="en-US" sz="1600" b="0" dirty="0">
              <a:solidFill>
                <a:srgbClr val="D4D4D4"/>
              </a:solidFill>
              <a:effectLst/>
              <a:highlight>
                <a:srgbClr val="000000"/>
              </a:highlight>
              <a:latin typeface="Consolas" panose="020B0609020204030204" pitchFamily="49" charset="0"/>
            </a:endParaRPr>
          </a:p>
          <a:p>
            <a:endParaRPr lang="en-US" sz="1600" dirty="0">
              <a:latin typeface="Roboto Mono" panose="00000009000000000000" pitchFamily="49" charset="0"/>
              <a:ea typeface="Roboto Mono" panose="00000009000000000000" pitchFamily="49" charset="0"/>
            </a:endParaRPr>
          </a:p>
          <a:p>
            <a:r>
              <a:rPr lang="en-US" sz="1600" dirty="0"/>
              <a:t>4) Return the average payload mass carried by booster version F9 v1.1.</a:t>
            </a:r>
          </a:p>
          <a:p>
            <a:r>
              <a:rPr lang="en-US" sz="1600" b="0" dirty="0">
                <a:solidFill>
                  <a:srgbClr val="569CD6"/>
                </a:solidFill>
                <a:effectLst/>
                <a:highlight>
                  <a:srgbClr val="000000"/>
                </a:highlight>
                <a:latin typeface="Consolas" panose="020B0609020204030204" pitchFamily="49" charset="0"/>
              </a:rPr>
              <a:t>SELECT</a:t>
            </a:r>
            <a:r>
              <a:rPr lang="en-US" sz="1600" b="0" dirty="0">
                <a:solidFill>
                  <a:srgbClr val="D4D4D4"/>
                </a:solidFill>
                <a:effectLst/>
                <a:highlight>
                  <a:srgbClr val="000000"/>
                </a:highlight>
                <a:latin typeface="Consolas" panose="020B0609020204030204" pitchFamily="49" charset="0"/>
              </a:rPr>
              <a:t>  </a:t>
            </a:r>
            <a:r>
              <a:rPr lang="en-US" sz="1600" b="0" dirty="0">
                <a:solidFill>
                  <a:srgbClr val="DCDCAA"/>
                </a:solidFill>
                <a:effectLst/>
                <a:highlight>
                  <a:srgbClr val="000000"/>
                </a:highlight>
                <a:latin typeface="Consolas" panose="020B0609020204030204" pitchFamily="49" charset="0"/>
              </a:rPr>
              <a:t>AVG</a:t>
            </a:r>
            <a:r>
              <a:rPr lang="en-US" sz="1600" b="0" dirty="0">
                <a:solidFill>
                  <a:srgbClr val="D4D4D4"/>
                </a:solidFill>
                <a:effectLst/>
                <a:highlight>
                  <a:srgbClr val="000000"/>
                </a:highlight>
                <a:latin typeface="Consolas" panose="020B0609020204030204" pitchFamily="49" charset="0"/>
              </a:rPr>
              <a:t>(</a:t>
            </a:r>
            <a:r>
              <a:rPr lang="en-US" sz="1600" b="0" dirty="0" err="1">
                <a:solidFill>
                  <a:srgbClr val="D4D4D4"/>
                </a:solidFill>
                <a:effectLst/>
                <a:highlight>
                  <a:srgbClr val="000000"/>
                </a:highlight>
                <a:latin typeface="Consolas" panose="020B0609020204030204" pitchFamily="49" charset="0"/>
              </a:rPr>
              <a:t>payload_mass__kg</a:t>
            </a:r>
            <a:r>
              <a:rPr lang="en-US" sz="1600" b="0" dirty="0">
                <a:solidFill>
                  <a:srgbClr val="D4D4D4"/>
                </a:solidFill>
                <a:effectLst/>
                <a:highlight>
                  <a:srgbClr val="000000"/>
                </a:highlight>
                <a:latin typeface="Consolas" panose="020B0609020204030204" pitchFamily="49" charset="0"/>
              </a:rPr>
              <a:t>_) </a:t>
            </a:r>
            <a:r>
              <a:rPr lang="en-US" sz="1600" b="0" dirty="0">
                <a:solidFill>
                  <a:srgbClr val="569CD6"/>
                </a:solidFill>
                <a:effectLst/>
                <a:highlight>
                  <a:srgbClr val="000000"/>
                </a:highlight>
                <a:latin typeface="Consolas" panose="020B0609020204030204" pitchFamily="49" charset="0"/>
              </a:rPr>
              <a:t>AS</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payload_mass_avg</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r>
              <a:rPr lang="en-US" sz="1600" b="0" dirty="0">
                <a:solidFill>
                  <a:srgbClr val="569CD6"/>
                </a:solidFill>
                <a:effectLst/>
                <a:highlight>
                  <a:srgbClr val="000000"/>
                </a:highlight>
                <a:latin typeface="Consolas" panose="020B0609020204030204" pitchFamily="49" charset="0"/>
              </a:rPr>
              <a:t>WHERE</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booster_version</a:t>
            </a:r>
            <a:r>
              <a:rPr lang="en-US" sz="1600" b="0" dirty="0">
                <a:solidFill>
                  <a:srgbClr val="D4D4D4"/>
                </a:solidFill>
                <a:effectLst/>
                <a:highlight>
                  <a:srgbClr val="000000"/>
                </a:highlight>
                <a:latin typeface="Consolas" panose="020B0609020204030204" pitchFamily="49" charset="0"/>
              </a:rPr>
              <a:t> = </a:t>
            </a:r>
            <a:r>
              <a:rPr lang="en-US" sz="1600" b="0" dirty="0">
                <a:solidFill>
                  <a:srgbClr val="CE9178"/>
                </a:solidFill>
                <a:effectLst/>
                <a:highlight>
                  <a:srgbClr val="000000"/>
                </a:highlight>
                <a:latin typeface="Consolas" panose="020B0609020204030204" pitchFamily="49" charset="0"/>
              </a:rPr>
              <a:t>'F9 v1.1’; </a:t>
            </a:r>
          </a:p>
        </p:txBody>
      </p:sp>
    </p:spTree>
    <p:extLst>
      <p:ext uri="{BB962C8B-B14F-4D97-AF65-F5344CB8AC3E}">
        <p14:creationId xmlns:p14="http://schemas.microsoft.com/office/powerpoint/2010/main" val="971819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8803"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 – cont’d</a:t>
            </a:r>
            <a:endParaRPr lang="en-US" dirty="0">
              <a:solidFill>
                <a:srgbClr val="0B49CB"/>
              </a:solidFill>
            </a:endParaRPr>
          </a:p>
        </p:txBody>
      </p:sp>
      <p:sp>
        <p:nvSpPr>
          <p:cNvPr id="2" name="TextBox 1">
            <a:extLst>
              <a:ext uri="{FF2B5EF4-FFF2-40B4-BE49-F238E27FC236}">
                <a16:creationId xmlns:a16="http://schemas.microsoft.com/office/drawing/2014/main" id="{F81442F0-8340-4EB2-A20E-E4B983C2F891}"/>
              </a:ext>
            </a:extLst>
          </p:cNvPr>
          <p:cNvSpPr txBox="1"/>
          <p:nvPr/>
        </p:nvSpPr>
        <p:spPr>
          <a:xfrm>
            <a:off x="838200" y="1274884"/>
            <a:ext cx="10257692" cy="5262979"/>
          </a:xfrm>
          <a:prstGeom prst="rect">
            <a:avLst/>
          </a:prstGeom>
          <a:noFill/>
        </p:spPr>
        <p:txBody>
          <a:bodyPr wrap="square" rtlCol="0">
            <a:spAutoFit/>
          </a:bodyPr>
          <a:lstStyle/>
          <a:p>
            <a:r>
              <a:rPr lang="en-US" sz="1600" dirty="0"/>
              <a:t>5) Return the date when the first successful landing outcome in ground pad was achieved.</a:t>
            </a:r>
          </a:p>
          <a:p>
            <a:r>
              <a:rPr lang="en-US" sz="1600" b="0" dirty="0">
                <a:solidFill>
                  <a:srgbClr val="569CD6"/>
                </a:solidFill>
                <a:effectLst/>
                <a:highlight>
                  <a:srgbClr val="000000"/>
                </a:highlight>
                <a:latin typeface="Consolas" panose="020B0609020204030204" pitchFamily="49" charset="0"/>
              </a:rPr>
              <a:t>SELECT</a:t>
            </a:r>
            <a:r>
              <a:rPr lang="en-US" sz="1600" b="0" dirty="0">
                <a:solidFill>
                  <a:srgbClr val="D4D4D4"/>
                </a:solidFill>
                <a:effectLst/>
                <a:highlight>
                  <a:srgbClr val="000000"/>
                </a:highlight>
                <a:latin typeface="Consolas" panose="020B0609020204030204" pitchFamily="49" charset="0"/>
              </a:rPr>
              <a:t>  </a:t>
            </a:r>
            <a:r>
              <a:rPr lang="en-US" sz="1600" b="0" dirty="0">
                <a:solidFill>
                  <a:srgbClr val="DCDCAA"/>
                </a:solidFill>
                <a:effectLst/>
                <a:highlight>
                  <a:srgbClr val="000000"/>
                </a:highlight>
                <a:latin typeface="Consolas" panose="020B0609020204030204" pitchFamily="49" charset="0"/>
              </a:rPr>
              <a:t>MIN</a:t>
            </a:r>
            <a:r>
              <a:rPr lang="en-US" sz="1600" b="0" dirty="0">
                <a:solidFill>
                  <a:srgbClr val="D4D4D4"/>
                </a:solidFill>
                <a:effectLst/>
                <a:highlight>
                  <a:srgbClr val="000000"/>
                </a:highlight>
                <a:latin typeface="Consolas" panose="020B0609020204030204" pitchFamily="49" charset="0"/>
              </a:rPr>
              <a:t>(</a:t>
            </a:r>
            <a:r>
              <a:rPr lang="en-US" sz="1600" b="0" dirty="0">
                <a:solidFill>
                  <a:srgbClr val="569CD6"/>
                </a:solidFill>
                <a:effectLst/>
                <a:highlight>
                  <a:srgbClr val="000000"/>
                </a:highlight>
                <a:latin typeface="Consolas" panose="020B0609020204030204" pitchFamily="49" charset="0"/>
              </a:rPr>
              <a:t>date</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AS</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first_date</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r>
              <a:rPr lang="en-US" sz="1600" b="0" dirty="0">
                <a:solidFill>
                  <a:srgbClr val="569CD6"/>
                </a:solidFill>
                <a:effectLst/>
                <a:highlight>
                  <a:srgbClr val="000000"/>
                </a:highlight>
                <a:latin typeface="Consolas" panose="020B0609020204030204" pitchFamily="49" charset="0"/>
              </a:rPr>
              <a:t>WHERE</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r>
              <a:rPr lang="en-US" sz="1600" b="0" dirty="0">
                <a:solidFill>
                  <a:srgbClr val="D4D4D4"/>
                </a:solidFill>
                <a:effectLst/>
                <a:highlight>
                  <a:srgbClr val="000000"/>
                </a:highlight>
                <a:latin typeface="Consolas" panose="020B0609020204030204" pitchFamily="49" charset="0"/>
              </a:rPr>
              <a:t> = </a:t>
            </a:r>
            <a:r>
              <a:rPr lang="en-US" sz="1600" b="0" dirty="0">
                <a:solidFill>
                  <a:srgbClr val="CE9178"/>
                </a:solidFill>
                <a:effectLst/>
                <a:highlight>
                  <a:srgbClr val="000000"/>
                </a:highlight>
                <a:latin typeface="Consolas" panose="020B0609020204030204" pitchFamily="49" charset="0"/>
              </a:rPr>
              <a:t>'Success (ground pad)’; </a:t>
            </a:r>
            <a:endParaRPr lang="en-US" sz="1600" b="0" dirty="0">
              <a:solidFill>
                <a:srgbClr val="D4D4D4"/>
              </a:solidFill>
              <a:effectLst/>
              <a:highlight>
                <a:srgbClr val="000000"/>
              </a:highlight>
              <a:latin typeface="Consolas" panose="020B0609020204030204" pitchFamily="49" charset="0"/>
            </a:endParaRPr>
          </a:p>
          <a:p>
            <a:endParaRPr lang="en-US" sz="1600" dirty="0"/>
          </a:p>
          <a:p>
            <a:r>
              <a:rPr lang="en-US" sz="1600" dirty="0"/>
              <a:t>6) List the names of the boosters which have success in drone ship landings and have payload mass greater than 4000 but less than 6000 kg.</a:t>
            </a:r>
          </a:p>
          <a:p>
            <a:r>
              <a:rPr lang="en-US" sz="1600" b="0" dirty="0">
                <a:solidFill>
                  <a:srgbClr val="569CD6"/>
                </a:solidFill>
                <a:effectLst/>
                <a:highlight>
                  <a:srgbClr val="000000"/>
                </a:highlight>
                <a:latin typeface="Consolas" panose="020B0609020204030204" pitchFamily="49" charset="0"/>
              </a:rPr>
              <a:t>SELECT</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booster_version</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r>
              <a:rPr lang="en-US" sz="1600" b="0" dirty="0">
                <a:solidFill>
                  <a:srgbClr val="569CD6"/>
                </a:solidFill>
                <a:effectLst/>
                <a:highlight>
                  <a:srgbClr val="000000"/>
                </a:highlight>
                <a:latin typeface="Consolas" panose="020B0609020204030204" pitchFamily="49" charset="0"/>
              </a:rPr>
              <a:t>WHERE</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r>
              <a:rPr lang="en-US" sz="1600" b="0" dirty="0">
                <a:solidFill>
                  <a:srgbClr val="D4D4D4"/>
                </a:solidFill>
                <a:effectLst/>
                <a:highlight>
                  <a:srgbClr val="000000"/>
                </a:highlight>
                <a:latin typeface="Consolas" panose="020B0609020204030204" pitchFamily="49" charset="0"/>
              </a:rPr>
              <a:t> = </a:t>
            </a:r>
            <a:r>
              <a:rPr lang="en-US" sz="1600" b="0" dirty="0">
                <a:solidFill>
                  <a:srgbClr val="CE9178"/>
                </a:solidFill>
                <a:effectLst/>
                <a:highlight>
                  <a:srgbClr val="000000"/>
                </a:highlight>
                <a:latin typeface="Consolas" panose="020B0609020204030204" pitchFamily="49" charset="0"/>
              </a:rPr>
              <a:t>'Success (drone ship)'</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AND</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payload_mass__kg</a:t>
            </a:r>
            <a:r>
              <a:rPr lang="en-US" sz="1600" b="0" dirty="0">
                <a:solidFill>
                  <a:srgbClr val="D4D4D4"/>
                </a:solidFill>
                <a:effectLst/>
                <a:highlight>
                  <a:srgbClr val="000000"/>
                </a:highlight>
                <a:latin typeface="Consolas" panose="020B0609020204030204" pitchFamily="49" charset="0"/>
              </a:rPr>
              <a:t>_ &gt; </a:t>
            </a:r>
            <a:r>
              <a:rPr lang="en-US" sz="1600" b="0" dirty="0">
                <a:solidFill>
                  <a:srgbClr val="B5CEA8"/>
                </a:solidFill>
                <a:effectLst/>
                <a:highlight>
                  <a:srgbClr val="000000"/>
                </a:highlight>
                <a:latin typeface="Consolas" panose="020B0609020204030204" pitchFamily="49" charset="0"/>
              </a:rPr>
              <a:t>4000</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AND</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payload_mass__kg</a:t>
            </a:r>
            <a:r>
              <a:rPr lang="en-US" sz="1600" b="0" dirty="0">
                <a:solidFill>
                  <a:srgbClr val="D4D4D4"/>
                </a:solidFill>
                <a:effectLst/>
                <a:highlight>
                  <a:srgbClr val="000000"/>
                </a:highlight>
                <a:latin typeface="Consolas" panose="020B0609020204030204" pitchFamily="49" charset="0"/>
              </a:rPr>
              <a:t>_ &lt; </a:t>
            </a:r>
            <a:r>
              <a:rPr lang="en-US" sz="1600" b="0" dirty="0">
                <a:solidFill>
                  <a:srgbClr val="B5CEA8"/>
                </a:solidFill>
                <a:effectLst/>
                <a:highlight>
                  <a:srgbClr val="000000"/>
                </a:highlight>
                <a:latin typeface="Consolas" panose="020B0609020204030204" pitchFamily="49" charset="0"/>
              </a:rPr>
              <a:t>6000</a:t>
            </a:r>
            <a:r>
              <a:rPr lang="en-US" sz="1600" b="0" dirty="0">
                <a:solidFill>
                  <a:srgbClr val="D4D4D4"/>
                </a:solidFill>
                <a:effectLst/>
                <a:highlight>
                  <a:srgbClr val="000000"/>
                </a:highlight>
                <a:latin typeface="Consolas" panose="020B0609020204030204" pitchFamily="49" charset="0"/>
              </a:rPr>
              <a:t>; </a:t>
            </a:r>
          </a:p>
          <a:p>
            <a:r>
              <a:rPr lang="en-US" sz="1600" dirty="0"/>
              <a:t>	</a:t>
            </a:r>
          </a:p>
          <a:p>
            <a:r>
              <a:rPr lang="en-US" sz="1600" dirty="0"/>
              <a:t>7) List the total number of successful and failure mission outcomes.</a:t>
            </a:r>
          </a:p>
          <a:p>
            <a:r>
              <a:rPr lang="en-US" sz="1600" b="0" dirty="0">
                <a:solidFill>
                  <a:srgbClr val="569CD6"/>
                </a:solidFill>
                <a:effectLst/>
                <a:highlight>
                  <a:srgbClr val="000000"/>
                </a:highlight>
                <a:latin typeface="Consolas" panose="020B0609020204030204" pitchFamily="49" charset="0"/>
              </a:rPr>
              <a:t>SELECT</a:t>
            </a:r>
            <a:r>
              <a:rPr lang="en-US" sz="1600" b="0" dirty="0">
                <a:solidFill>
                  <a:srgbClr val="D4D4D4"/>
                </a:solidFill>
                <a:effectLst/>
                <a:highlight>
                  <a:srgbClr val="000000"/>
                </a:highlight>
                <a:latin typeface="Consolas" panose="020B0609020204030204" pitchFamily="49" charset="0"/>
              </a:rPr>
              <a:t>  </a:t>
            </a:r>
            <a:r>
              <a:rPr lang="en-US" sz="1600" b="0" dirty="0">
                <a:solidFill>
                  <a:srgbClr val="CE9178"/>
                </a:solidFill>
                <a:effectLst/>
                <a:highlight>
                  <a:srgbClr val="000000"/>
                </a:highlight>
                <a:latin typeface="Consolas" panose="020B0609020204030204" pitchFamily="49" charset="0"/>
              </a:rPr>
              <a:t>'Success'</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AS</a:t>
            </a:r>
            <a:r>
              <a:rPr lang="en-US" sz="1600" b="0" dirty="0">
                <a:solidFill>
                  <a:srgbClr val="D4D4D4"/>
                </a:solidFill>
                <a:effectLst/>
                <a:highlight>
                  <a:srgbClr val="000000"/>
                </a:highlight>
                <a:latin typeface="Consolas" panose="020B0609020204030204" pitchFamily="49" charset="0"/>
              </a:rPr>
              <a:t> outcome, </a:t>
            </a:r>
            <a:r>
              <a:rPr lang="en-US" sz="1600" b="0" dirty="0">
                <a:solidFill>
                  <a:srgbClr val="DCDCAA"/>
                </a:solidFill>
                <a:effectLst/>
                <a:highlight>
                  <a:srgbClr val="000000"/>
                </a:highlight>
                <a:latin typeface="Consolas" panose="020B0609020204030204" pitchFamily="49" charset="0"/>
              </a:rPr>
              <a:t>COUNT</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AS</a:t>
            </a:r>
            <a:r>
              <a:rPr lang="en-US" sz="1600" b="0" dirty="0">
                <a:solidFill>
                  <a:srgbClr val="D4D4D4"/>
                </a:solidFill>
                <a:effectLst/>
                <a:highlight>
                  <a:srgbClr val="000000"/>
                </a:highlight>
                <a:latin typeface="Consolas" panose="020B0609020204030204" pitchFamily="49" charset="0"/>
              </a:rPr>
              <a:t> total</a:t>
            </a: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r>
              <a:rPr lang="en-US" sz="1600" b="0" dirty="0">
                <a:solidFill>
                  <a:srgbClr val="569CD6"/>
                </a:solidFill>
                <a:effectLst/>
                <a:highlight>
                  <a:srgbClr val="000000"/>
                </a:highlight>
                <a:latin typeface="Consolas" panose="020B0609020204030204" pitchFamily="49" charset="0"/>
              </a:rPr>
              <a:t>WHERE</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like</a:t>
            </a:r>
            <a:r>
              <a:rPr lang="en-US" sz="1600" b="0" dirty="0">
                <a:solidFill>
                  <a:srgbClr val="D4D4D4"/>
                </a:solidFill>
                <a:effectLst/>
                <a:highlight>
                  <a:srgbClr val="000000"/>
                </a:highlight>
                <a:latin typeface="Consolas" panose="020B0609020204030204" pitchFamily="49" charset="0"/>
              </a:rPr>
              <a:t> </a:t>
            </a:r>
            <a:r>
              <a:rPr lang="en-US" sz="1600" b="0" dirty="0">
                <a:solidFill>
                  <a:srgbClr val="CE9178"/>
                </a:solidFill>
                <a:effectLst/>
                <a:highlight>
                  <a:srgbClr val="000000"/>
                </a:highlight>
                <a:latin typeface="Consolas" panose="020B0609020204030204" pitchFamily="49" charset="0"/>
              </a:rPr>
              <a:t>'Success%'</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or</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like</a:t>
            </a:r>
            <a:r>
              <a:rPr lang="en-US" sz="1600" b="0" dirty="0">
                <a:solidFill>
                  <a:srgbClr val="D4D4D4"/>
                </a:solidFill>
                <a:effectLst/>
                <a:highlight>
                  <a:srgbClr val="000000"/>
                </a:highlight>
                <a:latin typeface="Consolas" panose="020B0609020204030204" pitchFamily="49" charset="0"/>
              </a:rPr>
              <a:t> </a:t>
            </a:r>
            <a:r>
              <a:rPr lang="en-US" sz="1600" b="0" dirty="0">
                <a:solidFill>
                  <a:srgbClr val="CE9178"/>
                </a:solidFill>
                <a:effectLst/>
                <a:highlight>
                  <a:srgbClr val="000000"/>
                </a:highlight>
                <a:latin typeface="Consolas" panose="020B0609020204030204" pitchFamily="49" charset="0"/>
              </a:rPr>
              <a:t>'Controlled%’</a:t>
            </a:r>
            <a:r>
              <a:rPr lang="en-US" sz="1600" b="0" dirty="0">
                <a:solidFill>
                  <a:srgbClr val="D4D4D4"/>
                </a:solidFill>
                <a:effectLst/>
                <a:highlight>
                  <a:srgbClr val="000000"/>
                </a:highlight>
                <a:latin typeface="Consolas" panose="020B0609020204030204" pitchFamily="49" charset="0"/>
              </a:rPr>
              <a:t> </a:t>
            </a:r>
          </a:p>
          <a:p>
            <a:r>
              <a:rPr lang="en-US" sz="1600" b="0" dirty="0">
                <a:solidFill>
                  <a:srgbClr val="569CD6"/>
                </a:solidFill>
                <a:effectLst/>
                <a:highlight>
                  <a:srgbClr val="000000"/>
                </a:highlight>
                <a:latin typeface="Consolas" panose="020B0609020204030204" pitchFamily="49" charset="0"/>
              </a:rPr>
              <a:t>UNION</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SELECT</a:t>
            </a:r>
            <a:r>
              <a:rPr lang="en-US" sz="1600" b="0" dirty="0">
                <a:solidFill>
                  <a:srgbClr val="D4D4D4"/>
                </a:solidFill>
                <a:effectLst/>
                <a:highlight>
                  <a:srgbClr val="000000"/>
                </a:highlight>
                <a:latin typeface="Consolas" panose="020B0609020204030204" pitchFamily="49" charset="0"/>
              </a:rPr>
              <a:t>  </a:t>
            </a:r>
            <a:r>
              <a:rPr lang="en-US" sz="1600" b="0" dirty="0">
                <a:solidFill>
                  <a:srgbClr val="CE9178"/>
                </a:solidFill>
                <a:effectLst/>
                <a:highlight>
                  <a:srgbClr val="000000"/>
                </a:highlight>
                <a:latin typeface="Consolas" panose="020B0609020204030204" pitchFamily="49" charset="0"/>
              </a:rPr>
              <a:t>'Failures'</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AS</a:t>
            </a:r>
            <a:r>
              <a:rPr lang="en-US" sz="1600" b="0" dirty="0">
                <a:solidFill>
                  <a:srgbClr val="D4D4D4"/>
                </a:solidFill>
                <a:effectLst/>
                <a:highlight>
                  <a:srgbClr val="000000"/>
                </a:highlight>
                <a:latin typeface="Consolas" panose="020B0609020204030204" pitchFamily="49" charset="0"/>
              </a:rPr>
              <a:t> outcome, </a:t>
            </a:r>
            <a:r>
              <a:rPr lang="en-US" sz="1600" b="0" dirty="0">
                <a:solidFill>
                  <a:srgbClr val="DCDCAA"/>
                </a:solidFill>
                <a:effectLst/>
                <a:highlight>
                  <a:srgbClr val="000000"/>
                </a:highlight>
                <a:latin typeface="Consolas" panose="020B0609020204030204" pitchFamily="49" charset="0"/>
              </a:rPr>
              <a:t>COUNT</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AS</a:t>
            </a:r>
            <a:r>
              <a:rPr lang="en-US" sz="1600" b="0" dirty="0">
                <a:solidFill>
                  <a:srgbClr val="D4D4D4"/>
                </a:solidFill>
                <a:effectLst/>
                <a:highlight>
                  <a:srgbClr val="000000"/>
                </a:highlight>
                <a:latin typeface="Consolas" panose="020B0609020204030204" pitchFamily="49" charset="0"/>
              </a:rPr>
              <a:t> total</a:t>
            </a: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r>
              <a:rPr lang="en-US" sz="1600" b="0" dirty="0">
                <a:solidFill>
                  <a:srgbClr val="569CD6"/>
                </a:solidFill>
                <a:effectLst/>
                <a:highlight>
                  <a:srgbClr val="000000"/>
                </a:highlight>
                <a:latin typeface="Consolas" panose="020B0609020204030204" pitchFamily="49" charset="0"/>
              </a:rPr>
              <a:t>WHERE</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not</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like</a:t>
            </a:r>
            <a:r>
              <a:rPr lang="en-US" sz="1600" b="0" dirty="0">
                <a:solidFill>
                  <a:srgbClr val="D4D4D4"/>
                </a:solidFill>
                <a:effectLst/>
                <a:highlight>
                  <a:srgbClr val="000000"/>
                </a:highlight>
                <a:latin typeface="Consolas" panose="020B0609020204030204" pitchFamily="49" charset="0"/>
              </a:rPr>
              <a:t> </a:t>
            </a:r>
            <a:r>
              <a:rPr lang="en-US" sz="1600" b="0" dirty="0">
                <a:solidFill>
                  <a:srgbClr val="CE9178"/>
                </a:solidFill>
                <a:effectLst/>
                <a:highlight>
                  <a:srgbClr val="000000"/>
                </a:highlight>
                <a:latin typeface="Consolas" panose="020B0609020204030204" pitchFamily="49" charset="0"/>
              </a:rPr>
              <a:t>'Success%'</a:t>
            </a:r>
            <a:r>
              <a:rPr lang="en-US" sz="1600" b="0" dirty="0">
                <a:solidFill>
                  <a:srgbClr val="569CD6"/>
                </a:solidFill>
                <a:effectLst/>
                <a:highlight>
                  <a:srgbClr val="000000"/>
                </a:highlight>
                <a:latin typeface="Consolas" panose="020B0609020204030204" pitchFamily="49" charset="0"/>
              </a:rPr>
              <a:t> AND</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not</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like</a:t>
            </a:r>
            <a:r>
              <a:rPr lang="en-US" sz="1600" b="0" dirty="0">
                <a:solidFill>
                  <a:srgbClr val="D4D4D4"/>
                </a:solidFill>
                <a:effectLst/>
                <a:highlight>
                  <a:srgbClr val="000000"/>
                </a:highlight>
                <a:latin typeface="Consolas" panose="020B0609020204030204" pitchFamily="49" charset="0"/>
              </a:rPr>
              <a:t> </a:t>
            </a:r>
            <a:r>
              <a:rPr lang="en-US" sz="1600" b="0" dirty="0">
                <a:solidFill>
                  <a:srgbClr val="CE9178"/>
                </a:solidFill>
                <a:effectLst/>
                <a:highlight>
                  <a:srgbClr val="000000"/>
                </a:highlight>
                <a:latin typeface="Consolas" panose="020B0609020204030204" pitchFamily="49" charset="0"/>
              </a:rPr>
              <a:t>'Controlled%'</a:t>
            </a:r>
            <a:r>
              <a:rPr lang="en-US" sz="1600" b="0" dirty="0">
                <a:solidFill>
                  <a:srgbClr val="D4D4D4"/>
                </a:solidFill>
                <a:effectLst/>
                <a:highlight>
                  <a:srgbClr val="000000"/>
                </a:highlight>
                <a:latin typeface="Consolas" panose="020B0609020204030204" pitchFamily="49" charset="0"/>
              </a:rPr>
              <a:t>; </a:t>
            </a:r>
          </a:p>
        </p:txBody>
      </p:sp>
    </p:spTree>
    <p:extLst>
      <p:ext uri="{BB962C8B-B14F-4D97-AF65-F5344CB8AC3E}">
        <p14:creationId xmlns:p14="http://schemas.microsoft.com/office/powerpoint/2010/main" val="6188752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8803"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 – cont’d</a:t>
            </a:r>
            <a:endParaRPr lang="en-US" dirty="0">
              <a:solidFill>
                <a:srgbClr val="0B49CB"/>
              </a:solidFill>
            </a:endParaRPr>
          </a:p>
        </p:txBody>
      </p:sp>
      <p:sp>
        <p:nvSpPr>
          <p:cNvPr id="2" name="TextBox 1">
            <a:extLst>
              <a:ext uri="{FF2B5EF4-FFF2-40B4-BE49-F238E27FC236}">
                <a16:creationId xmlns:a16="http://schemas.microsoft.com/office/drawing/2014/main" id="{F81442F0-8340-4EB2-A20E-E4B983C2F891}"/>
              </a:ext>
            </a:extLst>
          </p:cNvPr>
          <p:cNvSpPr txBox="1"/>
          <p:nvPr/>
        </p:nvSpPr>
        <p:spPr>
          <a:xfrm>
            <a:off x="838200" y="1274884"/>
            <a:ext cx="10257692" cy="5016758"/>
          </a:xfrm>
          <a:prstGeom prst="rect">
            <a:avLst/>
          </a:prstGeom>
          <a:noFill/>
        </p:spPr>
        <p:txBody>
          <a:bodyPr wrap="square" rtlCol="0">
            <a:spAutoFit/>
          </a:bodyPr>
          <a:lstStyle/>
          <a:p>
            <a:r>
              <a:rPr lang="en-US" sz="1600" dirty="0"/>
              <a:t>8) List the names of the booster versions which have carried the maximum payload mass.</a:t>
            </a:r>
          </a:p>
          <a:p>
            <a:r>
              <a:rPr lang="en-GB" sz="1600" b="0" dirty="0">
                <a:solidFill>
                  <a:srgbClr val="569CD6"/>
                </a:solidFill>
                <a:effectLst/>
                <a:highlight>
                  <a:srgbClr val="000000"/>
                </a:highlight>
                <a:latin typeface="Consolas" panose="020B0609020204030204" pitchFamily="49" charset="0"/>
              </a:rPr>
              <a:t>SELECT  distinct</a:t>
            </a:r>
            <a:r>
              <a:rPr lang="en-GB" sz="1600" b="0" dirty="0">
                <a:solidFill>
                  <a:srgbClr val="D4D4D4"/>
                </a:solidFill>
                <a:effectLst/>
                <a:highlight>
                  <a:srgbClr val="000000"/>
                </a:highlight>
                <a:latin typeface="Consolas" panose="020B0609020204030204" pitchFamily="49" charset="0"/>
              </a:rPr>
              <a:t> </a:t>
            </a:r>
            <a:r>
              <a:rPr lang="en-GB" sz="1600" b="0" dirty="0" err="1">
                <a:solidFill>
                  <a:srgbClr val="D4D4D4"/>
                </a:solidFill>
                <a:effectLst/>
                <a:highlight>
                  <a:srgbClr val="000000"/>
                </a:highlight>
                <a:latin typeface="Consolas" panose="020B0609020204030204" pitchFamily="49" charset="0"/>
              </a:rPr>
              <a:t>booster_version</a:t>
            </a:r>
            <a:r>
              <a:rPr lang="en-GB" sz="1600" b="0" dirty="0">
                <a:solidFill>
                  <a:srgbClr val="D4D4D4"/>
                </a:solidFill>
                <a:effectLst/>
                <a:highlight>
                  <a:srgbClr val="000000"/>
                </a:highlight>
                <a:latin typeface="Consolas" panose="020B0609020204030204" pitchFamily="49" charset="0"/>
              </a:rPr>
              <a:t>, </a:t>
            </a:r>
            <a:r>
              <a:rPr lang="en-GB" sz="1600" b="0" dirty="0" err="1">
                <a:solidFill>
                  <a:srgbClr val="D4D4D4"/>
                </a:solidFill>
                <a:effectLst/>
                <a:highlight>
                  <a:srgbClr val="000000"/>
                </a:highlight>
                <a:latin typeface="Consolas" panose="020B0609020204030204" pitchFamily="49" charset="0"/>
              </a:rPr>
              <a:t>payload_mass__kg</a:t>
            </a:r>
            <a:r>
              <a:rPr lang="en-GB" sz="1600" b="0" dirty="0">
                <a:solidFill>
                  <a:srgbClr val="D4D4D4"/>
                </a:solidFill>
                <a:effectLst/>
                <a:highlight>
                  <a:srgbClr val="000000"/>
                </a:highlight>
                <a:latin typeface="Consolas" panose="020B0609020204030204" pitchFamily="49" charset="0"/>
              </a:rPr>
              <a:t>_</a:t>
            </a:r>
          </a:p>
          <a:p>
            <a:r>
              <a:rPr lang="en-GB" sz="1600" b="0" dirty="0">
                <a:solidFill>
                  <a:srgbClr val="569CD6"/>
                </a:solidFill>
                <a:effectLst/>
                <a:highlight>
                  <a:srgbClr val="000000"/>
                </a:highlight>
                <a:latin typeface="Consolas" panose="020B0609020204030204" pitchFamily="49" charset="0"/>
              </a:rPr>
              <a:t>FROM</a:t>
            </a:r>
            <a:r>
              <a:rPr lang="en-GB" sz="1600" b="0" dirty="0">
                <a:solidFill>
                  <a:srgbClr val="D4D4D4"/>
                </a:solidFill>
                <a:effectLst/>
                <a:highlight>
                  <a:srgbClr val="000000"/>
                </a:highlight>
                <a:latin typeface="Consolas" panose="020B0609020204030204" pitchFamily="49" charset="0"/>
              </a:rPr>
              <a:t> SPACEXTBL</a:t>
            </a:r>
          </a:p>
          <a:p>
            <a:r>
              <a:rPr lang="en-GB" sz="1600" b="0" dirty="0">
                <a:solidFill>
                  <a:srgbClr val="569CD6"/>
                </a:solidFill>
                <a:effectLst/>
                <a:highlight>
                  <a:srgbClr val="000000"/>
                </a:highlight>
                <a:latin typeface="Consolas" panose="020B0609020204030204" pitchFamily="49" charset="0"/>
              </a:rPr>
              <a:t>WHERE</a:t>
            </a:r>
            <a:r>
              <a:rPr lang="en-GB" sz="1600" b="0" dirty="0">
                <a:solidFill>
                  <a:srgbClr val="D4D4D4"/>
                </a:solidFill>
                <a:effectLst/>
                <a:highlight>
                  <a:srgbClr val="000000"/>
                </a:highlight>
                <a:latin typeface="Consolas" panose="020B0609020204030204" pitchFamily="49" charset="0"/>
              </a:rPr>
              <a:t> </a:t>
            </a:r>
            <a:r>
              <a:rPr lang="en-GB" sz="1600" b="0" dirty="0" err="1">
                <a:solidFill>
                  <a:srgbClr val="D4D4D4"/>
                </a:solidFill>
                <a:effectLst/>
                <a:highlight>
                  <a:srgbClr val="000000"/>
                </a:highlight>
                <a:latin typeface="Consolas" panose="020B0609020204030204" pitchFamily="49" charset="0"/>
              </a:rPr>
              <a:t>payload_mass__kg</a:t>
            </a:r>
            <a:r>
              <a:rPr lang="en-GB" sz="1600" b="0" dirty="0">
                <a:solidFill>
                  <a:srgbClr val="D4D4D4"/>
                </a:solidFill>
                <a:effectLst/>
                <a:highlight>
                  <a:srgbClr val="000000"/>
                </a:highlight>
                <a:latin typeface="Consolas" panose="020B0609020204030204" pitchFamily="49" charset="0"/>
              </a:rPr>
              <a:t>_ = </a:t>
            </a:r>
          </a:p>
          <a:p>
            <a:r>
              <a:rPr lang="en-GB" sz="1600" b="0" dirty="0">
                <a:solidFill>
                  <a:srgbClr val="569CD6"/>
                </a:solidFill>
                <a:effectLst/>
                <a:highlight>
                  <a:srgbClr val="000000"/>
                </a:highlight>
                <a:latin typeface="Consolas" panose="020B0609020204030204" pitchFamily="49" charset="0"/>
              </a:rPr>
              <a:t>     (SELECT</a:t>
            </a:r>
            <a:r>
              <a:rPr lang="en-GB" sz="1600" b="0" dirty="0">
                <a:solidFill>
                  <a:srgbClr val="D4D4D4"/>
                </a:solidFill>
                <a:effectLst/>
                <a:highlight>
                  <a:srgbClr val="000000"/>
                </a:highlight>
                <a:latin typeface="Consolas" panose="020B0609020204030204" pitchFamily="49" charset="0"/>
              </a:rPr>
              <a:t>  </a:t>
            </a:r>
            <a:r>
              <a:rPr lang="en-GB" sz="1600" b="0" dirty="0">
                <a:solidFill>
                  <a:srgbClr val="DCDCAA"/>
                </a:solidFill>
                <a:effectLst/>
                <a:highlight>
                  <a:srgbClr val="000000"/>
                </a:highlight>
                <a:latin typeface="Consolas" panose="020B0609020204030204" pitchFamily="49" charset="0"/>
              </a:rPr>
              <a:t>MAX</a:t>
            </a:r>
            <a:r>
              <a:rPr lang="en-GB" sz="1600" b="0" dirty="0">
                <a:solidFill>
                  <a:srgbClr val="D4D4D4"/>
                </a:solidFill>
                <a:effectLst/>
                <a:highlight>
                  <a:srgbClr val="000000"/>
                </a:highlight>
                <a:latin typeface="Consolas" panose="020B0609020204030204" pitchFamily="49" charset="0"/>
              </a:rPr>
              <a:t>(</a:t>
            </a:r>
            <a:r>
              <a:rPr lang="en-GB" sz="1600" b="0" dirty="0" err="1">
                <a:solidFill>
                  <a:srgbClr val="D4D4D4"/>
                </a:solidFill>
                <a:effectLst/>
                <a:highlight>
                  <a:srgbClr val="000000"/>
                </a:highlight>
                <a:latin typeface="Consolas" panose="020B0609020204030204" pitchFamily="49" charset="0"/>
              </a:rPr>
              <a:t>payload_mass__kg</a:t>
            </a:r>
            <a:r>
              <a:rPr lang="en-GB" sz="1600" b="0" dirty="0">
                <a:solidFill>
                  <a:srgbClr val="D4D4D4"/>
                </a:solidFill>
                <a:effectLst/>
                <a:highlight>
                  <a:srgbClr val="000000"/>
                </a:highlight>
                <a:latin typeface="Consolas" panose="020B0609020204030204" pitchFamily="49" charset="0"/>
              </a:rPr>
              <a:t>_)</a:t>
            </a:r>
          </a:p>
          <a:p>
            <a:r>
              <a:rPr lang="en-GB" sz="1600" b="0" dirty="0">
                <a:solidFill>
                  <a:srgbClr val="569CD6"/>
                </a:solidFill>
                <a:effectLst/>
                <a:highlight>
                  <a:srgbClr val="000000"/>
                </a:highlight>
                <a:latin typeface="Consolas" panose="020B0609020204030204" pitchFamily="49" charset="0"/>
              </a:rPr>
              <a:t>      FROM</a:t>
            </a:r>
            <a:r>
              <a:rPr lang="en-GB" sz="1600" b="0" dirty="0">
                <a:solidFill>
                  <a:srgbClr val="D4D4D4"/>
                </a:solidFill>
                <a:effectLst/>
                <a:highlight>
                  <a:srgbClr val="000000"/>
                </a:highlight>
                <a:latin typeface="Consolas" panose="020B0609020204030204" pitchFamily="49" charset="0"/>
              </a:rPr>
              <a:t> SPACEXTBL);</a:t>
            </a:r>
          </a:p>
          <a:p>
            <a:endParaRPr lang="en-US" sz="1600" dirty="0"/>
          </a:p>
          <a:p>
            <a:r>
              <a:rPr lang="en-US" sz="1600" dirty="0"/>
              <a:t>9) List the failed landing outcomes in drone ship, their booster versions, and launch site names for the year 2015.</a:t>
            </a:r>
          </a:p>
          <a:p>
            <a:r>
              <a:rPr lang="en-US" sz="1600" b="0" dirty="0">
                <a:solidFill>
                  <a:srgbClr val="569CD6"/>
                </a:solidFill>
                <a:effectLst/>
                <a:highlight>
                  <a:srgbClr val="000000"/>
                </a:highlight>
                <a:latin typeface="Consolas" panose="020B0609020204030204" pitchFamily="49" charset="0"/>
              </a:rPr>
              <a:t>SELECT  distinct</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booster_version</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launch_site</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r>
              <a:rPr lang="en-US" sz="1600" b="0" dirty="0">
                <a:solidFill>
                  <a:srgbClr val="569CD6"/>
                </a:solidFill>
                <a:effectLst/>
                <a:highlight>
                  <a:srgbClr val="000000"/>
                </a:highlight>
                <a:latin typeface="Consolas" panose="020B0609020204030204" pitchFamily="49" charset="0"/>
              </a:rPr>
              <a:t>WHERE</a:t>
            </a:r>
            <a:r>
              <a:rPr lang="en-US" sz="1600" b="0" dirty="0">
                <a:solidFill>
                  <a:srgbClr val="D4D4D4"/>
                </a:solidFill>
                <a:effectLst/>
                <a:highlight>
                  <a:srgbClr val="000000"/>
                </a:highlight>
                <a:latin typeface="Consolas" panose="020B0609020204030204" pitchFamily="49" charset="0"/>
              </a:rPr>
              <a:t> </a:t>
            </a:r>
            <a:r>
              <a:rPr lang="en-US" sz="1600" b="0" dirty="0">
                <a:solidFill>
                  <a:srgbClr val="DCDCAA"/>
                </a:solidFill>
                <a:effectLst/>
                <a:highlight>
                  <a:srgbClr val="000000"/>
                </a:highlight>
                <a:latin typeface="Consolas" panose="020B0609020204030204" pitchFamily="49" charset="0"/>
              </a:rPr>
              <a:t>year</a:t>
            </a:r>
            <a:r>
              <a:rPr lang="en-US" sz="1600" b="0" dirty="0">
                <a:solidFill>
                  <a:srgbClr val="D4D4D4"/>
                </a:solidFill>
                <a:effectLst/>
                <a:highlight>
                  <a:srgbClr val="000000"/>
                </a:highlight>
                <a:latin typeface="Consolas" panose="020B0609020204030204" pitchFamily="49" charset="0"/>
              </a:rPr>
              <a:t>(</a:t>
            </a:r>
            <a:r>
              <a:rPr lang="en-US" sz="1600" b="0" dirty="0">
                <a:solidFill>
                  <a:srgbClr val="569CD6"/>
                </a:solidFill>
                <a:effectLst/>
                <a:highlight>
                  <a:srgbClr val="000000"/>
                </a:highlight>
                <a:latin typeface="Consolas" panose="020B0609020204030204" pitchFamily="49" charset="0"/>
              </a:rPr>
              <a:t>date</a:t>
            </a:r>
            <a:r>
              <a:rPr lang="en-US" sz="1600" b="0" dirty="0">
                <a:solidFill>
                  <a:srgbClr val="D4D4D4"/>
                </a:solidFill>
                <a:effectLst/>
                <a:highlight>
                  <a:srgbClr val="000000"/>
                </a:highlight>
                <a:latin typeface="Consolas" panose="020B0609020204030204" pitchFamily="49" charset="0"/>
              </a:rPr>
              <a:t>) &gt; </a:t>
            </a:r>
            <a:r>
              <a:rPr lang="en-US" sz="1600" b="0" dirty="0">
                <a:solidFill>
                  <a:srgbClr val="B5CEA8"/>
                </a:solidFill>
                <a:effectLst/>
                <a:highlight>
                  <a:srgbClr val="000000"/>
                </a:highlight>
                <a:latin typeface="Consolas" panose="020B0609020204030204" pitchFamily="49" charset="0"/>
              </a:rPr>
              <a:t>2015</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AND</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r>
              <a:rPr lang="en-US" sz="1600" b="0" dirty="0">
                <a:solidFill>
                  <a:srgbClr val="D4D4D4"/>
                </a:solidFill>
                <a:effectLst/>
                <a:highlight>
                  <a:srgbClr val="000000"/>
                </a:highlight>
                <a:latin typeface="Consolas" panose="020B0609020204030204" pitchFamily="49" charset="0"/>
              </a:rPr>
              <a:t> = </a:t>
            </a:r>
            <a:r>
              <a:rPr lang="en-US" sz="1600" b="0" dirty="0">
                <a:solidFill>
                  <a:srgbClr val="CE9178"/>
                </a:solidFill>
                <a:effectLst/>
                <a:highlight>
                  <a:srgbClr val="000000"/>
                </a:highlight>
                <a:latin typeface="Consolas" panose="020B0609020204030204" pitchFamily="49" charset="0"/>
              </a:rPr>
              <a:t>'Failure (drone ship)’</a:t>
            </a:r>
            <a:r>
              <a:rPr lang="en-US" sz="1600" b="0" dirty="0">
                <a:solidFill>
                  <a:srgbClr val="D4D4D4"/>
                </a:solidFill>
                <a:effectLst/>
                <a:highlight>
                  <a:srgbClr val="000000"/>
                </a:highlight>
                <a:latin typeface="Consolas" panose="020B0609020204030204" pitchFamily="49" charset="0"/>
              </a:rPr>
              <a:t>;</a:t>
            </a:r>
          </a:p>
          <a:p>
            <a:endParaRPr lang="en-US" sz="1600" dirty="0"/>
          </a:p>
          <a:p>
            <a:r>
              <a:rPr lang="en-US" sz="1600" dirty="0"/>
              <a:t>10) List the count of all landing outcomes between the date 2010-06-04 and 2017-03-20, in descending order.</a:t>
            </a:r>
          </a:p>
          <a:p>
            <a:r>
              <a:rPr lang="en-US" sz="1600" b="0" dirty="0">
                <a:solidFill>
                  <a:srgbClr val="569CD6"/>
                </a:solidFill>
                <a:effectLst/>
                <a:highlight>
                  <a:srgbClr val="000000"/>
                </a:highlight>
                <a:latin typeface="Consolas" panose="020B0609020204030204" pitchFamily="49" charset="0"/>
              </a:rPr>
              <a:t>SELECT</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r>
              <a:rPr lang="en-US" sz="1600" b="0" dirty="0">
                <a:solidFill>
                  <a:srgbClr val="D4D4D4"/>
                </a:solidFill>
                <a:effectLst/>
                <a:highlight>
                  <a:srgbClr val="000000"/>
                </a:highlight>
                <a:latin typeface="Consolas" panose="020B0609020204030204" pitchFamily="49" charset="0"/>
              </a:rPr>
              <a:t>, </a:t>
            </a:r>
            <a:r>
              <a:rPr lang="en-US" sz="1600" b="0" dirty="0">
                <a:solidFill>
                  <a:srgbClr val="DCDCAA"/>
                </a:solidFill>
                <a:effectLst/>
                <a:highlight>
                  <a:srgbClr val="000000"/>
                </a:highlight>
                <a:latin typeface="Consolas" panose="020B0609020204030204" pitchFamily="49" charset="0"/>
              </a:rPr>
              <a:t>COUNT</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AS</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outcome_count</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FROM</a:t>
            </a:r>
            <a:r>
              <a:rPr lang="en-US" sz="1600" b="0" dirty="0">
                <a:solidFill>
                  <a:srgbClr val="D4D4D4"/>
                </a:solidFill>
                <a:effectLst/>
                <a:highlight>
                  <a:srgbClr val="000000"/>
                </a:highlight>
                <a:latin typeface="Consolas" panose="020B0609020204030204" pitchFamily="49" charset="0"/>
              </a:rPr>
              <a:t> SPACEXTBL</a:t>
            </a:r>
          </a:p>
          <a:p>
            <a:r>
              <a:rPr lang="en-US" sz="1600" b="0" dirty="0">
                <a:solidFill>
                  <a:srgbClr val="569CD6"/>
                </a:solidFill>
                <a:effectLst/>
                <a:highlight>
                  <a:srgbClr val="000000"/>
                </a:highlight>
                <a:latin typeface="Consolas" panose="020B0609020204030204" pitchFamily="49" charset="0"/>
              </a:rPr>
              <a:t>WHERE</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DATE</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BETWEEN</a:t>
            </a:r>
            <a:r>
              <a:rPr lang="en-US" sz="1600" b="0" dirty="0">
                <a:solidFill>
                  <a:srgbClr val="D4D4D4"/>
                </a:solidFill>
                <a:effectLst/>
                <a:highlight>
                  <a:srgbClr val="000000"/>
                </a:highlight>
                <a:latin typeface="Consolas" panose="020B0609020204030204" pitchFamily="49" charset="0"/>
              </a:rPr>
              <a:t> </a:t>
            </a:r>
            <a:r>
              <a:rPr lang="en-US" sz="1600" b="0" dirty="0">
                <a:solidFill>
                  <a:srgbClr val="CE9178"/>
                </a:solidFill>
                <a:effectLst/>
                <a:highlight>
                  <a:srgbClr val="000000"/>
                </a:highlight>
                <a:latin typeface="Consolas" panose="020B0609020204030204" pitchFamily="49" charset="0"/>
              </a:rPr>
              <a:t>'2010-06-04'</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AND</a:t>
            </a:r>
            <a:r>
              <a:rPr lang="en-US" sz="1600" b="0" dirty="0">
                <a:solidFill>
                  <a:srgbClr val="D4D4D4"/>
                </a:solidFill>
                <a:effectLst/>
                <a:highlight>
                  <a:srgbClr val="000000"/>
                </a:highlight>
                <a:latin typeface="Consolas" panose="020B0609020204030204" pitchFamily="49" charset="0"/>
              </a:rPr>
              <a:t> </a:t>
            </a:r>
            <a:r>
              <a:rPr lang="en-US" sz="1600" b="0" dirty="0">
                <a:solidFill>
                  <a:srgbClr val="CE9178"/>
                </a:solidFill>
                <a:effectLst/>
                <a:highlight>
                  <a:srgbClr val="000000"/>
                </a:highlight>
                <a:latin typeface="Consolas" panose="020B0609020204030204" pitchFamily="49" charset="0"/>
              </a:rPr>
              <a:t>'2017-03-20'</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GROUP BY</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landing__outcome</a:t>
            </a:r>
            <a:endParaRPr lang="en-US" sz="1600" b="0" dirty="0">
              <a:solidFill>
                <a:srgbClr val="D4D4D4"/>
              </a:solidFill>
              <a:effectLst/>
              <a:highlight>
                <a:srgbClr val="000000"/>
              </a:highlight>
              <a:latin typeface="Consolas" panose="020B0609020204030204" pitchFamily="49" charset="0"/>
            </a:endParaRPr>
          </a:p>
          <a:p>
            <a:r>
              <a:rPr lang="en-US" sz="1600" b="0" dirty="0">
                <a:solidFill>
                  <a:srgbClr val="569CD6"/>
                </a:solidFill>
                <a:effectLst/>
                <a:highlight>
                  <a:srgbClr val="000000"/>
                </a:highlight>
                <a:latin typeface="Consolas" panose="020B0609020204030204" pitchFamily="49" charset="0"/>
              </a:rPr>
              <a:t>ORDER BY</a:t>
            </a:r>
            <a:r>
              <a:rPr lang="en-US" sz="1600" b="0" dirty="0">
                <a:solidFill>
                  <a:srgbClr val="D4D4D4"/>
                </a:solidFill>
                <a:effectLst/>
                <a:highlight>
                  <a:srgbClr val="000000"/>
                </a:highlight>
                <a:latin typeface="Consolas" panose="020B0609020204030204" pitchFamily="49" charset="0"/>
              </a:rPr>
              <a:t> </a:t>
            </a:r>
            <a:r>
              <a:rPr lang="en-US" sz="1600" b="0" dirty="0" err="1">
                <a:solidFill>
                  <a:srgbClr val="D4D4D4"/>
                </a:solidFill>
                <a:effectLst/>
                <a:highlight>
                  <a:srgbClr val="000000"/>
                </a:highlight>
                <a:latin typeface="Consolas" panose="020B0609020204030204" pitchFamily="49" charset="0"/>
              </a:rPr>
              <a:t>outcome_count</a:t>
            </a:r>
            <a:r>
              <a:rPr lang="en-US" sz="1600" b="0" dirty="0">
                <a:solidFill>
                  <a:srgbClr val="D4D4D4"/>
                </a:solidFill>
                <a:effectLst/>
                <a:highlight>
                  <a:srgbClr val="000000"/>
                </a:highlight>
                <a:latin typeface="Consolas" panose="020B0609020204030204" pitchFamily="49" charset="0"/>
              </a:rPr>
              <a:t> </a:t>
            </a:r>
            <a:r>
              <a:rPr lang="en-US" sz="1600" b="0" dirty="0">
                <a:solidFill>
                  <a:srgbClr val="569CD6"/>
                </a:solidFill>
                <a:effectLst/>
                <a:highlight>
                  <a:srgbClr val="000000"/>
                </a:highlight>
                <a:latin typeface="Consolas" panose="020B0609020204030204" pitchFamily="49" charset="0"/>
              </a:rPr>
              <a:t>desc</a:t>
            </a:r>
            <a:r>
              <a:rPr lang="en-US" sz="1600" b="0" dirty="0">
                <a:solidFill>
                  <a:srgbClr val="D4D4D4"/>
                </a:solidFill>
                <a:effectLst/>
                <a:highlight>
                  <a:srgbClr val="000000"/>
                </a:highlight>
                <a:latin typeface="Consolas" panose="020B0609020204030204" pitchFamily="49" charset="0"/>
              </a:rPr>
              <a:t>;</a:t>
            </a:r>
          </a:p>
          <a:p>
            <a:endParaRPr lang="en-US" sz="1600" dirty="0"/>
          </a:p>
        </p:txBody>
      </p:sp>
    </p:spTree>
    <p:extLst>
      <p:ext uri="{BB962C8B-B14F-4D97-AF65-F5344CB8AC3E}">
        <p14:creationId xmlns:p14="http://schemas.microsoft.com/office/powerpoint/2010/main" val="38685441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 – cont’d</a:t>
            </a:r>
            <a:endParaRPr lang="en-US" dirty="0">
              <a:solidFill>
                <a:srgbClr val="0B49CB"/>
              </a:solidFill>
            </a:endParaRPr>
          </a:p>
        </p:txBody>
      </p:sp>
      <p:sp>
        <p:nvSpPr>
          <p:cNvPr id="6" name="TextBox 5">
            <a:extLst>
              <a:ext uri="{FF2B5EF4-FFF2-40B4-BE49-F238E27FC236}">
                <a16:creationId xmlns:a16="http://schemas.microsoft.com/office/drawing/2014/main" id="{9AA313D0-6222-464B-99E0-A2C665D59E29}"/>
              </a:ext>
            </a:extLst>
          </p:cNvPr>
          <p:cNvSpPr txBox="1"/>
          <p:nvPr/>
        </p:nvSpPr>
        <p:spPr>
          <a:xfrm>
            <a:off x="770011" y="1319904"/>
            <a:ext cx="10515600" cy="1559401"/>
          </a:xfrm>
          <a:prstGeom prst="rect">
            <a:avLst/>
          </a:prstGeom>
          <a:noFill/>
        </p:spPr>
        <p:txBody>
          <a:bodyPr wrap="square" rtlCol="0">
            <a:spAutoFit/>
          </a:bodyPr>
          <a:lstStyle/>
          <a:p>
            <a:r>
              <a:rPr lang="en-US" sz="1800" dirty="0">
                <a:solidFill>
                  <a:srgbClr val="1C7DDB"/>
                </a:solidFill>
                <a:latin typeface="Abadi"/>
              </a:rPr>
              <a:t>GIT URL</a:t>
            </a:r>
            <a:endParaRPr lang="en-GB" dirty="0"/>
          </a:p>
          <a:p>
            <a:pPr marL="0" indent="0">
              <a:lnSpc>
                <a:spcPct val="100000"/>
              </a:lnSpc>
              <a:spcBef>
                <a:spcPts val="1400"/>
              </a:spcBef>
              <a:buNone/>
            </a:pPr>
            <a:r>
              <a:rPr lang="en-US" dirty="0">
                <a:hlinkClick r:id="rId2"/>
              </a:rPr>
              <a:t>https://github.com/mtravaglini/DataScienceCapstone/blob/master/jupyter-labs-eda-sql-coursera.ipynb</a:t>
            </a:r>
            <a:endParaRPr lang="en-US" dirty="0"/>
          </a:p>
          <a:p>
            <a:pPr marL="0" indent="0">
              <a:lnSpc>
                <a:spcPct val="100000"/>
              </a:lnSpc>
              <a:spcBef>
                <a:spcPts val="1400"/>
              </a:spcBef>
              <a:buNone/>
            </a:pPr>
            <a:endParaRPr lang="en-US" dirty="0"/>
          </a:p>
          <a:p>
            <a:endParaRPr lang="en-GB" dirty="0"/>
          </a:p>
        </p:txBody>
      </p:sp>
    </p:spTree>
    <p:extLst>
      <p:ext uri="{BB962C8B-B14F-4D97-AF65-F5344CB8AC3E}">
        <p14:creationId xmlns:p14="http://schemas.microsoft.com/office/powerpoint/2010/main" val="2495410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D1649B9A-E047-42D7-936E-13CB3B62ADC7}"/>
              </a:ext>
            </a:extLst>
          </p:cNvPr>
          <p:cNvPicPr>
            <a:picLocks noChangeAspect="1"/>
          </p:cNvPicPr>
          <p:nvPr/>
        </p:nvPicPr>
        <p:blipFill>
          <a:blip r:embed="rId3"/>
          <a:stretch>
            <a:fillRect/>
          </a:stretch>
        </p:blipFill>
        <p:spPr>
          <a:xfrm>
            <a:off x="852854" y="2596461"/>
            <a:ext cx="2429214" cy="2991267"/>
          </a:xfrm>
          <a:prstGeom prst="rect">
            <a:avLst/>
          </a:prstGeom>
        </p:spPr>
      </p:pic>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DBE03582-24F4-4607-8A14-BDEDFD85E78F}"/>
              </a:ext>
            </a:extLst>
          </p:cNvPr>
          <p:cNvSpPr txBox="1"/>
          <p:nvPr/>
        </p:nvSpPr>
        <p:spPr>
          <a:xfrm>
            <a:off x="770011" y="1318849"/>
            <a:ext cx="10651978" cy="646331"/>
          </a:xfrm>
          <a:prstGeom prst="rect">
            <a:avLst/>
          </a:prstGeom>
          <a:noFill/>
        </p:spPr>
        <p:txBody>
          <a:bodyPr wrap="square" rtlCol="0">
            <a:spAutoFit/>
          </a:bodyPr>
          <a:lstStyle/>
          <a:p>
            <a:r>
              <a:rPr lang="en-US" dirty="0"/>
              <a:t>Mapping with Folium allows us to do more interactive visual analysis of the launch data. To do this, we need to update the map with launch information.</a:t>
            </a:r>
          </a:p>
        </p:txBody>
      </p:sp>
      <p:pic>
        <p:nvPicPr>
          <p:cNvPr id="6" name="Picture 5">
            <a:extLst>
              <a:ext uri="{FF2B5EF4-FFF2-40B4-BE49-F238E27FC236}">
                <a16:creationId xmlns:a16="http://schemas.microsoft.com/office/drawing/2014/main" id="{BCCCED08-4D75-428B-8381-635E3E75C8BC}"/>
              </a:ext>
            </a:extLst>
          </p:cNvPr>
          <p:cNvPicPr>
            <a:picLocks noChangeAspect="1"/>
          </p:cNvPicPr>
          <p:nvPr/>
        </p:nvPicPr>
        <p:blipFill>
          <a:blip r:embed="rId4"/>
          <a:stretch>
            <a:fillRect/>
          </a:stretch>
        </p:blipFill>
        <p:spPr>
          <a:xfrm>
            <a:off x="8370277" y="3867828"/>
            <a:ext cx="2915334" cy="2277126"/>
          </a:xfrm>
          <a:prstGeom prst="rect">
            <a:avLst/>
          </a:prstGeom>
        </p:spPr>
      </p:pic>
      <p:sp>
        <p:nvSpPr>
          <p:cNvPr id="7" name="TextBox 6">
            <a:extLst>
              <a:ext uri="{FF2B5EF4-FFF2-40B4-BE49-F238E27FC236}">
                <a16:creationId xmlns:a16="http://schemas.microsoft.com/office/drawing/2014/main" id="{403026AE-6D3E-447F-A428-322EF7CA3034}"/>
              </a:ext>
            </a:extLst>
          </p:cNvPr>
          <p:cNvSpPr txBox="1"/>
          <p:nvPr/>
        </p:nvSpPr>
        <p:spPr>
          <a:xfrm>
            <a:off x="3282068" y="2634530"/>
            <a:ext cx="3462069" cy="2308324"/>
          </a:xfrm>
          <a:prstGeom prst="rect">
            <a:avLst/>
          </a:prstGeom>
          <a:noFill/>
        </p:spPr>
        <p:txBody>
          <a:bodyPr wrap="square" rtlCol="0">
            <a:spAutoFit/>
          </a:bodyPr>
          <a:lstStyle/>
          <a:p>
            <a:r>
              <a:rPr lang="en-US" dirty="0"/>
              <a:t>We use markers to mark the names of all the launch sites on the map itself. We also add circles around each launch site, so they are easy to see on the map. The circles have a pop-up that also show the name of the launch site when the they are clicked.</a:t>
            </a:r>
          </a:p>
        </p:txBody>
      </p:sp>
      <p:sp>
        <p:nvSpPr>
          <p:cNvPr id="8" name="TextBox 7">
            <a:extLst>
              <a:ext uri="{FF2B5EF4-FFF2-40B4-BE49-F238E27FC236}">
                <a16:creationId xmlns:a16="http://schemas.microsoft.com/office/drawing/2014/main" id="{5FCBE795-4D0A-4735-8B7B-1F0245CD42AD}"/>
              </a:ext>
            </a:extLst>
          </p:cNvPr>
          <p:cNvSpPr txBox="1"/>
          <p:nvPr/>
        </p:nvSpPr>
        <p:spPr>
          <a:xfrm>
            <a:off x="8370277" y="2486222"/>
            <a:ext cx="2915334" cy="1477328"/>
          </a:xfrm>
          <a:prstGeom prst="rect">
            <a:avLst/>
          </a:prstGeom>
          <a:noFill/>
        </p:spPr>
        <p:txBody>
          <a:bodyPr wrap="square" rtlCol="0">
            <a:spAutoFit/>
          </a:bodyPr>
          <a:lstStyle/>
          <a:p>
            <a:r>
              <a:rPr lang="en-US" dirty="0"/>
              <a:t>We also add marker clusters to group markers at each launch site. The markers show successful (green) or failed (red) launches.</a:t>
            </a:r>
          </a:p>
        </p:txBody>
      </p:sp>
    </p:spTree>
    <p:extLst>
      <p:ext uri="{BB962C8B-B14F-4D97-AF65-F5344CB8AC3E}">
        <p14:creationId xmlns:p14="http://schemas.microsoft.com/office/powerpoint/2010/main" val="4899419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82409BF-D085-4083-988A-49023D48C79D}"/>
              </a:ext>
            </a:extLst>
          </p:cNvPr>
          <p:cNvPicPr>
            <a:picLocks noChangeAspect="1"/>
          </p:cNvPicPr>
          <p:nvPr/>
        </p:nvPicPr>
        <p:blipFill>
          <a:blip r:embed="rId3"/>
          <a:stretch>
            <a:fillRect/>
          </a:stretch>
        </p:blipFill>
        <p:spPr>
          <a:xfrm>
            <a:off x="5463977" y="2063660"/>
            <a:ext cx="5776407" cy="1680796"/>
          </a:xfrm>
          <a:prstGeom prst="rect">
            <a:avLst/>
          </a:prstGeom>
        </p:spPr>
      </p:pic>
      <p:pic>
        <p:nvPicPr>
          <p:cNvPr id="21" name="Picture 20">
            <a:extLst>
              <a:ext uri="{FF2B5EF4-FFF2-40B4-BE49-F238E27FC236}">
                <a16:creationId xmlns:a16="http://schemas.microsoft.com/office/drawing/2014/main" id="{021C122F-369D-44D4-9993-DCABBEE21C15}"/>
              </a:ext>
            </a:extLst>
          </p:cNvPr>
          <p:cNvPicPr>
            <a:picLocks noChangeAspect="1"/>
          </p:cNvPicPr>
          <p:nvPr/>
        </p:nvPicPr>
        <p:blipFill>
          <a:blip r:embed="rId4"/>
          <a:stretch>
            <a:fillRect/>
          </a:stretch>
        </p:blipFill>
        <p:spPr>
          <a:xfrm>
            <a:off x="813543" y="2105852"/>
            <a:ext cx="4468830" cy="2334258"/>
          </a:xfrm>
          <a:prstGeom prst="rect">
            <a:avLst/>
          </a:prstGeom>
        </p:spPr>
      </p:pic>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 – cont’d</a:t>
            </a:r>
            <a:endParaRPr lang="en-US" dirty="0">
              <a:solidFill>
                <a:srgbClr val="0B49CB"/>
              </a:solidFill>
            </a:endParaRPr>
          </a:p>
        </p:txBody>
      </p:sp>
      <p:sp>
        <p:nvSpPr>
          <p:cNvPr id="2" name="TextBox 1">
            <a:extLst>
              <a:ext uri="{FF2B5EF4-FFF2-40B4-BE49-F238E27FC236}">
                <a16:creationId xmlns:a16="http://schemas.microsoft.com/office/drawing/2014/main" id="{DBE03582-24F4-4607-8A14-BDEDFD85E78F}"/>
              </a:ext>
            </a:extLst>
          </p:cNvPr>
          <p:cNvSpPr txBox="1"/>
          <p:nvPr/>
        </p:nvSpPr>
        <p:spPr>
          <a:xfrm>
            <a:off x="770011" y="1318849"/>
            <a:ext cx="10651978" cy="646331"/>
          </a:xfrm>
          <a:prstGeom prst="rect">
            <a:avLst/>
          </a:prstGeom>
          <a:noFill/>
        </p:spPr>
        <p:txBody>
          <a:bodyPr wrap="square" rtlCol="0">
            <a:spAutoFit/>
          </a:bodyPr>
          <a:lstStyle/>
          <a:p>
            <a:r>
              <a:rPr lang="en-US" dirty="0"/>
              <a:t>We’ve also added lines to the map to show distances from significant landmarks that could also influence the location of the launch sites. </a:t>
            </a:r>
          </a:p>
        </p:txBody>
      </p:sp>
      <p:sp>
        <p:nvSpPr>
          <p:cNvPr id="14" name="TextBox 13">
            <a:extLst>
              <a:ext uri="{FF2B5EF4-FFF2-40B4-BE49-F238E27FC236}">
                <a16:creationId xmlns:a16="http://schemas.microsoft.com/office/drawing/2014/main" id="{C2703EA6-6312-4621-9E2A-9E73164C98BE}"/>
              </a:ext>
            </a:extLst>
          </p:cNvPr>
          <p:cNvSpPr txBox="1"/>
          <p:nvPr/>
        </p:nvSpPr>
        <p:spPr>
          <a:xfrm>
            <a:off x="1747084" y="2906997"/>
            <a:ext cx="2601748" cy="927458"/>
          </a:xfrm>
          <a:prstGeom prst="rect">
            <a:avLst/>
          </a:prstGeom>
          <a:solidFill>
            <a:schemeClr val="accent4">
              <a:lumMod val="75000"/>
            </a:schemeClr>
          </a:solidFill>
        </p:spPr>
        <p:txBody>
          <a:bodyPr wrap="square" rtlCol="0">
            <a:spAutoFit/>
          </a:bodyPr>
          <a:lstStyle/>
          <a:p>
            <a:r>
              <a:rPr lang="en-US" dirty="0"/>
              <a:t>Example of lines from the launch site to the nearest highway and city.</a:t>
            </a:r>
            <a:endParaRPr lang="en-GB" dirty="0"/>
          </a:p>
        </p:txBody>
      </p:sp>
      <p:sp>
        <p:nvSpPr>
          <p:cNvPr id="19" name="TextBox 18">
            <a:extLst>
              <a:ext uri="{FF2B5EF4-FFF2-40B4-BE49-F238E27FC236}">
                <a16:creationId xmlns:a16="http://schemas.microsoft.com/office/drawing/2014/main" id="{5C55F2E0-AAD7-4C41-A814-A00F66A14810}"/>
              </a:ext>
            </a:extLst>
          </p:cNvPr>
          <p:cNvSpPr txBox="1"/>
          <p:nvPr/>
        </p:nvSpPr>
        <p:spPr>
          <a:xfrm>
            <a:off x="8549054" y="2116117"/>
            <a:ext cx="2601748" cy="923330"/>
          </a:xfrm>
          <a:prstGeom prst="rect">
            <a:avLst/>
          </a:prstGeom>
          <a:solidFill>
            <a:schemeClr val="accent4">
              <a:lumMod val="75000"/>
            </a:schemeClr>
          </a:solidFill>
        </p:spPr>
        <p:txBody>
          <a:bodyPr wrap="square" rtlCol="0">
            <a:spAutoFit/>
          </a:bodyPr>
          <a:lstStyle/>
          <a:p>
            <a:r>
              <a:rPr lang="en-US" dirty="0"/>
              <a:t>Example of lines from the launch site to the nearest railway and coast.</a:t>
            </a:r>
            <a:endParaRPr lang="en-GB" dirty="0"/>
          </a:p>
        </p:txBody>
      </p:sp>
      <p:sp>
        <p:nvSpPr>
          <p:cNvPr id="22" name="TextBox 21">
            <a:extLst>
              <a:ext uri="{FF2B5EF4-FFF2-40B4-BE49-F238E27FC236}">
                <a16:creationId xmlns:a16="http://schemas.microsoft.com/office/drawing/2014/main" id="{E02180E8-B01B-4981-AB8C-6A33C29341E8}"/>
              </a:ext>
            </a:extLst>
          </p:cNvPr>
          <p:cNvSpPr txBox="1"/>
          <p:nvPr/>
        </p:nvSpPr>
        <p:spPr>
          <a:xfrm>
            <a:off x="770011" y="4720399"/>
            <a:ext cx="10259841" cy="1477328"/>
          </a:xfrm>
          <a:prstGeom prst="rect">
            <a:avLst/>
          </a:prstGeom>
          <a:noFill/>
        </p:spPr>
        <p:txBody>
          <a:bodyPr wrap="square" rtlCol="0">
            <a:spAutoFit/>
          </a:bodyPr>
          <a:lstStyle/>
          <a:p>
            <a:r>
              <a:rPr lang="en-US" dirty="0"/>
              <a:t>We add the various markers, circles and lines to help find some geographical patterns about launch sites and success rates. The launch sites seem to be nearer to the coastlines (likely for safety in case of failed rocket launches that can land in the ocean rather than on land) and near railways (likely for transportation requirements). They are further away from highways and cities. This is likely for safety and perhaps to reduce noise pollution, by keeping rocket launches away from populated areas.</a:t>
            </a:r>
          </a:p>
        </p:txBody>
      </p:sp>
    </p:spTree>
    <p:extLst>
      <p:ext uri="{BB962C8B-B14F-4D97-AF65-F5344CB8AC3E}">
        <p14:creationId xmlns:p14="http://schemas.microsoft.com/office/powerpoint/2010/main" val="2637244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Plotly Dash lab, as an external reference and peer-review purpose</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
        <p:nvSpPr>
          <p:cNvPr id="2" name="TextBox 1">
            <a:extLst>
              <a:ext uri="{FF2B5EF4-FFF2-40B4-BE49-F238E27FC236}">
                <a16:creationId xmlns:a16="http://schemas.microsoft.com/office/drawing/2014/main" id="{2C04D88F-E349-4D3F-AB93-211AE076510F}"/>
              </a:ext>
            </a:extLst>
          </p:cNvPr>
          <p:cNvSpPr txBox="1"/>
          <p:nvPr/>
        </p:nvSpPr>
        <p:spPr>
          <a:xfrm>
            <a:off x="770011" y="1305061"/>
            <a:ext cx="10515600" cy="1200329"/>
          </a:xfrm>
          <a:prstGeom prst="rect">
            <a:avLst/>
          </a:prstGeom>
          <a:noFill/>
        </p:spPr>
        <p:txBody>
          <a:bodyPr wrap="square" rtlCol="0">
            <a:spAutoFit/>
          </a:bodyPr>
          <a:lstStyle/>
          <a:p>
            <a:r>
              <a:rPr lang="en-US" dirty="0"/>
              <a:t>Using Plotly, we’ve built a dashboard with two graphs. The first is a pie chart with a drop-down list to select the launch site. If </a:t>
            </a:r>
            <a:r>
              <a:rPr lang="en-US" b="1" dirty="0"/>
              <a:t>All Sites</a:t>
            </a:r>
            <a:r>
              <a:rPr lang="en-US" dirty="0"/>
              <a:t> is selected, the chart shows all the launch sites with each slice indicating the percentage of successful launches from that site. For example, the following shows that 41.7% of successful launches (10 launches) are from the KSC-LC-39A site.</a:t>
            </a:r>
            <a:endParaRPr lang="en-GB" dirty="0"/>
          </a:p>
        </p:txBody>
      </p:sp>
      <p:pic>
        <p:nvPicPr>
          <p:cNvPr id="10" name="Picture 9">
            <a:extLst>
              <a:ext uri="{FF2B5EF4-FFF2-40B4-BE49-F238E27FC236}">
                <a16:creationId xmlns:a16="http://schemas.microsoft.com/office/drawing/2014/main" id="{E9CAC557-851E-44E7-9870-9638B7AB03ED}"/>
              </a:ext>
            </a:extLst>
          </p:cNvPr>
          <p:cNvPicPr>
            <a:picLocks noChangeAspect="1"/>
          </p:cNvPicPr>
          <p:nvPr/>
        </p:nvPicPr>
        <p:blipFill>
          <a:blip r:embed="rId3"/>
          <a:stretch>
            <a:fillRect/>
          </a:stretch>
        </p:blipFill>
        <p:spPr>
          <a:xfrm>
            <a:off x="838200" y="2430518"/>
            <a:ext cx="10515600" cy="3672114"/>
          </a:xfrm>
          <a:prstGeom prst="rect">
            <a:avLst/>
          </a:prstGeom>
        </p:spPr>
      </p:pic>
    </p:spTree>
    <p:extLst>
      <p:ext uri="{BB962C8B-B14F-4D97-AF65-F5344CB8AC3E}">
        <p14:creationId xmlns:p14="http://schemas.microsoft.com/office/powerpoint/2010/main" val="2306249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TextBox 1">
            <a:extLst>
              <a:ext uri="{FF2B5EF4-FFF2-40B4-BE49-F238E27FC236}">
                <a16:creationId xmlns:a16="http://schemas.microsoft.com/office/drawing/2014/main" id="{810D664A-6276-42AA-9519-4AE78B7BB0B8}"/>
              </a:ext>
            </a:extLst>
          </p:cNvPr>
          <p:cNvSpPr txBox="1"/>
          <p:nvPr/>
        </p:nvSpPr>
        <p:spPr>
          <a:xfrm>
            <a:off x="828068" y="1475509"/>
            <a:ext cx="10530114" cy="3139321"/>
          </a:xfrm>
          <a:prstGeom prst="rect">
            <a:avLst/>
          </a:prstGeom>
          <a:noFill/>
        </p:spPr>
        <p:txBody>
          <a:bodyPr wrap="square" rtlCol="0">
            <a:spAutoFit/>
          </a:bodyPr>
          <a:lstStyle/>
          <a:p>
            <a:r>
              <a:rPr lang="en-US" dirty="0"/>
              <a:t>Space travel has advanced tremendously over the last several years. Companies like Virgin Galactic, Blue Origin and SpaceX are making space travel affordable in the areas of sub-orbital space flights, launching small satellites, establishing a low-orbit internet satellite grids and providing transportation to and from the International Space Station.</a:t>
            </a:r>
          </a:p>
          <a:p>
            <a:endParaRPr lang="en-US" dirty="0"/>
          </a:p>
          <a:p>
            <a:r>
              <a:rPr lang="en-US" dirty="0"/>
              <a:t>This project focuses on SpaceX and their reusable Falcon 9 first-stage rocket landing success rate. The success of SpaceX hinges on their relatively inexpensive rocket launches. The cost of the launches is hugely impacted by whether the landing of the reusable rocket is successful or not. </a:t>
            </a:r>
          </a:p>
          <a:p>
            <a:endParaRPr lang="en-US" dirty="0"/>
          </a:p>
          <a:p>
            <a:r>
              <a:rPr lang="en-US" dirty="0"/>
              <a:t>We will analyze the various rocket launch data attributes to predict whether the Falcon 9 first stage landing will be successful or not.</a:t>
            </a:r>
            <a:endParaRPr lang="en-GB" dirty="0"/>
          </a:p>
        </p:txBody>
      </p:sp>
    </p:spTree>
    <p:extLst>
      <p:ext uri="{BB962C8B-B14F-4D97-AF65-F5344CB8AC3E}">
        <p14:creationId xmlns:p14="http://schemas.microsoft.com/office/powerpoint/2010/main" val="148544166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47794"/>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 – cont’d</a:t>
            </a:r>
          </a:p>
        </p:txBody>
      </p:sp>
      <p:sp>
        <p:nvSpPr>
          <p:cNvPr id="2" name="TextBox 1">
            <a:extLst>
              <a:ext uri="{FF2B5EF4-FFF2-40B4-BE49-F238E27FC236}">
                <a16:creationId xmlns:a16="http://schemas.microsoft.com/office/drawing/2014/main" id="{2C04D88F-E349-4D3F-AB93-211AE076510F}"/>
              </a:ext>
            </a:extLst>
          </p:cNvPr>
          <p:cNvSpPr txBox="1"/>
          <p:nvPr/>
        </p:nvSpPr>
        <p:spPr>
          <a:xfrm>
            <a:off x="770011" y="1305061"/>
            <a:ext cx="10515600" cy="923330"/>
          </a:xfrm>
          <a:prstGeom prst="rect">
            <a:avLst/>
          </a:prstGeom>
          <a:noFill/>
        </p:spPr>
        <p:txBody>
          <a:bodyPr wrap="square" rtlCol="0">
            <a:spAutoFit/>
          </a:bodyPr>
          <a:lstStyle/>
          <a:p>
            <a:r>
              <a:rPr lang="en-US" dirty="0"/>
              <a:t>If a specific site is selected from the drop-down list, the chart shows the percentage of successful and failed launches for that site. For example, the following shows that 76.9% of launches were successful and 23.1% failed from the KSC-LC-39A site.</a:t>
            </a:r>
            <a:endParaRPr lang="en-GB" dirty="0"/>
          </a:p>
        </p:txBody>
      </p:sp>
      <p:pic>
        <p:nvPicPr>
          <p:cNvPr id="6" name="Picture 5">
            <a:extLst>
              <a:ext uri="{FF2B5EF4-FFF2-40B4-BE49-F238E27FC236}">
                <a16:creationId xmlns:a16="http://schemas.microsoft.com/office/drawing/2014/main" id="{F4033BB1-7AF1-4DDC-AEAC-42F3C548E86F}"/>
              </a:ext>
            </a:extLst>
          </p:cNvPr>
          <p:cNvPicPr>
            <a:picLocks noChangeAspect="1"/>
          </p:cNvPicPr>
          <p:nvPr/>
        </p:nvPicPr>
        <p:blipFill>
          <a:blip r:embed="rId3"/>
          <a:stretch>
            <a:fillRect/>
          </a:stretch>
        </p:blipFill>
        <p:spPr>
          <a:xfrm>
            <a:off x="770011" y="2426117"/>
            <a:ext cx="10213848" cy="3672032"/>
          </a:xfrm>
          <a:prstGeom prst="rect">
            <a:avLst/>
          </a:prstGeom>
        </p:spPr>
      </p:pic>
    </p:spTree>
    <p:extLst>
      <p:ext uri="{BB962C8B-B14F-4D97-AF65-F5344CB8AC3E}">
        <p14:creationId xmlns:p14="http://schemas.microsoft.com/office/powerpoint/2010/main" val="250671480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 – cont’d</a:t>
            </a:r>
          </a:p>
        </p:txBody>
      </p:sp>
      <p:sp>
        <p:nvSpPr>
          <p:cNvPr id="2" name="TextBox 1">
            <a:extLst>
              <a:ext uri="{FF2B5EF4-FFF2-40B4-BE49-F238E27FC236}">
                <a16:creationId xmlns:a16="http://schemas.microsoft.com/office/drawing/2014/main" id="{2C04D88F-E349-4D3F-AB93-211AE076510F}"/>
              </a:ext>
            </a:extLst>
          </p:cNvPr>
          <p:cNvSpPr txBox="1"/>
          <p:nvPr/>
        </p:nvSpPr>
        <p:spPr>
          <a:xfrm>
            <a:off x="770011" y="1305061"/>
            <a:ext cx="10515600" cy="1200329"/>
          </a:xfrm>
          <a:prstGeom prst="rect">
            <a:avLst/>
          </a:prstGeom>
          <a:noFill/>
        </p:spPr>
        <p:txBody>
          <a:bodyPr wrap="square" rtlCol="0">
            <a:spAutoFit/>
          </a:bodyPr>
          <a:lstStyle/>
          <a:p>
            <a:r>
              <a:rPr lang="en-US" dirty="0"/>
              <a:t>The second graph in the dashboard is a scatter plot showing the relationship between payload mass and successful launches broken down by booster version category. The same drop-down list can be used to show all the launch sites or to select a specific site. There is also a range slider to limit the display to those payloads that fall within the selected range on the slider. For example, this graph includes all launch sites and all payloads. </a:t>
            </a:r>
            <a:endParaRPr lang="en-GB" dirty="0"/>
          </a:p>
        </p:txBody>
      </p:sp>
      <p:pic>
        <p:nvPicPr>
          <p:cNvPr id="7" name="Picture 6">
            <a:extLst>
              <a:ext uri="{FF2B5EF4-FFF2-40B4-BE49-F238E27FC236}">
                <a16:creationId xmlns:a16="http://schemas.microsoft.com/office/drawing/2014/main" id="{88EB4D1F-44A4-4F8D-A4DC-BE8E89905D08}"/>
              </a:ext>
            </a:extLst>
          </p:cNvPr>
          <p:cNvPicPr>
            <a:picLocks noChangeAspect="1"/>
          </p:cNvPicPr>
          <p:nvPr/>
        </p:nvPicPr>
        <p:blipFill>
          <a:blip r:embed="rId3"/>
          <a:stretch>
            <a:fillRect/>
          </a:stretch>
        </p:blipFill>
        <p:spPr>
          <a:xfrm>
            <a:off x="770012" y="2486384"/>
            <a:ext cx="10515600" cy="3614045"/>
          </a:xfrm>
          <a:prstGeom prst="rect">
            <a:avLst/>
          </a:prstGeom>
        </p:spPr>
      </p:pic>
    </p:spTree>
    <p:extLst>
      <p:ext uri="{BB962C8B-B14F-4D97-AF65-F5344CB8AC3E}">
        <p14:creationId xmlns:p14="http://schemas.microsoft.com/office/powerpoint/2010/main" val="389912353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 – cont’d</a:t>
            </a:r>
          </a:p>
        </p:txBody>
      </p:sp>
      <p:sp>
        <p:nvSpPr>
          <p:cNvPr id="2" name="TextBox 1">
            <a:extLst>
              <a:ext uri="{FF2B5EF4-FFF2-40B4-BE49-F238E27FC236}">
                <a16:creationId xmlns:a16="http://schemas.microsoft.com/office/drawing/2014/main" id="{2C04D88F-E349-4D3F-AB93-211AE076510F}"/>
              </a:ext>
            </a:extLst>
          </p:cNvPr>
          <p:cNvSpPr txBox="1"/>
          <p:nvPr/>
        </p:nvSpPr>
        <p:spPr>
          <a:xfrm>
            <a:off x="770011" y="1305061"/>
            <a:ext cx="10515600" cy="369332"/>
          </a:xfrm>
          <a:prstGeom prst="rect">
            <a:avLst/>
          </a:prstGeom>
          <a:noFill/>
        </p:spPr>
        <p:txBody>
          <a:bodyPr wrap="square" rtlCol="0">
            <a:spAutoFit/>
          </a:bodyPr>
          <a:lstStyle/>
          <a:p>
            <a:r>
              <a:rPr lang="en-US" dirty="0"/>
              <a:t>This graph includes all launch sites </a:t>
            </a:r>
            <a:r>
              <a:rPr lang="en-US"/>
              <a:t>and payloads</a:t>
            </a:r>
            <a:r>
              <a:rPr lang="en-US" dirty="0"/>
              <a:t>. </a:t>
            </a:r>
            <a:endParaRPr lang="en-GB" dirty="0"/>
          </a:p>
        </p:txBody>
      </p:sp>
      <p:pic>
        <p:nvPicPr>
          <p:cNvPr id="7" name="Picture 6">
            <a:extLst>
              <a:ext uri="{FF2B5EF4-FFF2-40B4-BE49-F238E27FC236}">
                <a16:creationId xmlns:a16="http://schemas.microsoft.com/office/drawing/2014/main" id="{88EB4D1F-44A4-4F8D-A4DC-BE8E89905D08}"/>
              </a:ext>
            </a:extLst>
          </p:cNvPr>
          <p:cNvPicPr>
            <a:picLocks noChangeAspect="1"/>
          </p:cNvPicPr>
          <p:nvPr/>
        </p:nvPicPr>
        <p:blipFill>
          <a:blip r:embed="rId3"/>
          <a:stretch>
            <a:fillRect/>
          </a:stretch>
        </p:blipFill>
        <p:spPr>
          <a:xfrm>
            <a:off x="770012" y="2486384"/>
            <a:ext cx="10515600" cy="3614045"/>
          </a:xfrm>
          <a:prstGeom prst="rect">
            <a:avLst/>
          </a:prstGeom>
        </p:spPr>
      </p:pic>
    </p:spTree>
    <p:extLst>
      <p:ext uri="{BB962C8B-B14F-4D97-AF65-F5344CB8AC3E}">
        <p14:creationId xmlns:p14="http://schemas.microsoft.com/office/powerpoint/2010/main" val="150736920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382143430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Describe how data was collected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Describe how data was processed</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overrideClrMapping bg1="lt1" tx1="dk1" bg2="lt2" tx2="dk2" accent1="accent1" accent2="accent2" accent3="accent3" accent4="accent4" accent5="accent5" accent6="accent6" hlink="hlink" folHlink="folHlink"/>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60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61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62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70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72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73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74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75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76</a:t>
            </a:fld>
            <a:endParaRPr lang="en-US" dirty="0"/>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 1 – Input/Output Datasets</a:t>
            </a:r>
            <a:endParaRPr lang="en-US" dirty="0">
              <a:solidFill>
                <a:srgbClr val="0B49CB"/>
              </a:solidFill>
            </a:endParaRPr>
          </a:p>
        </p:txBody>
      </p:sp>
      <p:sp>
        <p:nvSpPr>
          <p:cNvPr id="7" name="Content Placeholder 4">
            <a:extLst>
              <a:ext uri="{FF2B5EF4-FFF2-40B4-BE49-F238E27FC236}">
                <a16:creationId xmlns:a16="http://schemas.microsoft.com/office/drawing/2014/main" id="{93541743-16C8-4C1D-A8CB-126190D98FB9}"/>
              </a:ext>
            </a:extLst>
          </p:cNvPr>
          <p:cNvSpPr txBox="1">
            <a:spLocks/>
          </p:cNvSpPr>
          <p:nvPr/>
        </p:nvSpPr>
        <p:spPr>
          <a:xfrm>
            <a:off x="770011" y="1406768"/>
            <a:ext cx="10515600" cy="5345723"/>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200" dirty="0">
                <a:solidFill>
                  <a:schemeClr val="accent3">
                    <a:lumMod val="25000"/>
                  </a:schemeClr>
                </a:solidFill>
              </a:rPr>
              <a:t>1) </a:t>
            </a:r>
            <a:r>
              <a:rPr lang="en-US" sz="1200" dirty="0" err="1">
                <a:solidFill>
                  <a:schemeClr val="accent3">
                    <a:lumMod val="25000"/>
                  </a:schemeClr>
                </a:solidFill>
              </a:rPr>
              <a:t>jupyter</a:t>
            </a:r>
            <a:r>
              <a:rPr lang="en-US" sz="1200" dirty="0">
                <a:solidFill>
                  <a:schemeClr val="accent3">
                    <a:lumMod val="25000"/>
                  </a:schemeClr>
                </a:solidFill>
              </a:rPr>
              <a:t>-labs-</a:t>
            </a:r>
            <a:r>
              <a:rPr lang="en-US" sz="1200" dirty="0" err="1">
                <a:solidFill>
                  <a:schemeClr val="accent3">
                    <a:lumMod val="25000"/>
                  </a:schemeClr>
                </a:solidFill>
              </a:rPr>
              <a:t>spacex</a:t>
            </a:r>
            <a:r>
              <a:rPr lang="en-US" sz="1200" dirty="0">
                <a:solidFill>
                  <a:schemeClr val="accent3">
                    <a:lumMod val="25000"/>
                  </a:schemeClr>
                </a:solidFill>
              </a:rPr>
              <a:t>-data-collection-</a:t>
            </a:r>
            <a:r>
              <a:rPr lang="en-US" sz="1200" dirty="0" err="1">
                <a:solidFill>
                  <a:schemeClr val="accent3">
                    <a:lumMod val="25000"/>
                  </a:schemeClr>
                </a:solidFill>
              </a:rPr>
              <a:t>api.ipynb</a:t>
            </a:r>
            <a:endParaRPr lang="en-US" sz="1200" dirty="0">
              <a:solidFill>
                <a:schemeClr val="accent3">
                  <a:lumMod val="25000"/>
                </a:schemeClr>
              </a:solidFill>
            </a:endParaRPr>
          </a:p>
          <a:p>
            <a:pPr lvl="1">
              <a:lnSpc>
                <a:spcPct val="100000"/>
              </a:lnSpc>
              <a:spcBef>
                <a:spcPts val="0"/>
              </a:spcBef>
            </a:pPr>
            <a:r>
              <a:rPr lang="en-US" sz="1200" dirty="0">
                <a:solidFill>
                  <a:schemeClr val="accent3">
                    <a:lumMod val="25000"/>
                  </a:schemeClr>
                </a:solidFill>
              </a:rPr>
              <a:t>in: https://</a:t>
            </a:r>
            <a:r>
              <a:rPr lang="en-US" sz="1200" b="1" dirty="0">
                <a:solidFill>
                  <a:schemeClr val="accent3">
                    <a:lumMod val="25000"/>
                  </a:schemeClr>
                </a:solidFill>
              </a:rPr>
              <a:t>api.spacexdata.com/v4/launches/&lt;xxx&gt;</a:t>
            </a:r>
          </a:p>
          <a:p>
            <a:pPr lvl="1">
              <a:lnSpc>
                <a:spcPct val="100000"/>
              </a:lnSpc>
              <a:spcBef>
                <a:spcPts val="0"/>
              </a:spcBef>
            </a:pPr>
            <a:r>
              <a:rPr lang="en-US" sz="1200" dirty="0">
                <a:solidFill>
                  <a:schemeClr val="accent3">
                    <a:lumMod val="25000"/>
                  </a:schemeClr>
                </a:solidFill>
              </a:rPr>
              <a:t>out: </a:t>
            </a:r>
            <a:r>
              <a:rPr lang="en-US" sz="1200" b="1" dirty="0">
                <a:solidFill>
                  <a:srgbClr val="24292F"/>
                </a:solidFill>
                <a:highlight>
                  <a:srgbClr val="00FF00"/>
                </a:highlight>
                <a:ea typeface="Roboto" panose="02000000000000000000" pitchFamily="2" charset="0"/>
              </a:rPr>
              <a:t>dataset_part_1.csv</a:t>
            </a:r>
          </a:p>
          <a:p>
            <a:pPr marL="0" indent="0">
              <a:lnSpc>
                <a:spcPct val="100000"/>
              </a:lnSpc>
              <a:spcBef>
                <a:spcPts val="0"/>
              </a:spcBef>
              <a:buFont typeface="Arial" panose="020B0604020202020204" pitchFamily="34" charset="0"/>
              <a:buNone/>
            </a:pPr>
            <a:endParaRPr lang="en-US" sz="1200" dirty="0">
              <a:solidFill>
                <a:schemeClr val="accent3">
                  <a:lumMod val="25000"/>
                </a:schemeClr>
              </a:solidFill>
            </a:endParaRPr>
          </a:p>
          <a:p>
            <a:pPr marL="0" indent="0">
              <a:lnSpc>
                <a:spcPct val="100000"/>
              </a:lnSpc>
              <a:spcBef>
                <a:spcPts val="0"/>
              </a:spcBef>
              <a:buFont typeface="Arial" panose="020B0604020202020204" pitchFamily="34" charset="0"/>
              <a:buNone/>
            </a:pPr>
            <a:r>
              <a:rPr lang="en-US" sz="1200" dirty="0">
                <a:solidFill>
                  <a:schemeClr val="accent3">
                    <a:lumMod val="25000"/>
                  </a:schemeClr>
                </a:solidFill>
              </a:rPr>
              <a:t>2) </a:t>
            </a:r>
            <a:r>
              <a:rPr lang="en-US" sz="1200" dirty="0" err="1">
                <a:solidFill>
                  <a:schemeClr val="accent3">
                    <a:lumMod val="25000"/>
                  </a:schemeClr>
                </a:solidFill>
              </a:rPr>
              <a:t>jupyter</a:t>
            </a:r>
            <a:r>
              <a:rPr lang="en-US" sz="1200" dirty="0">
                <a:solidFill>
                  <a:schemeClr val="accent3">
                    <a:lumMod val="25000"/>
                  </a:schemeClr>
                </a:solidFill>
              </a:rPr>
              <a:t>-labs-</a:t>
            </a:r>
            <a:r>
              <a:rPr lang="en-US" sz="1200" dirty="0" err="1">
                <a:solidFill>
                  <a:schemeClr val="accent3">
                    <a:lumMod val="25000"/>
                  </a:schemeClr>
                </a:solidFill>
              </a:rPr>
              <a:t>webscraping.ipynb</a:t>
            </a:r>
            <a:endParaRPr lang="en-US" sz="1200" dirty="0">
              <a:solidFill>
                <a:schemeClr val="accent3">
                  <a:lumMod val="25000"/>
                </a:schemeClr>
              </a:solidFill>
            </a:endParaRPr>
          </a:p>
          <a:p>
            <a:pPr lvl="1">
              <a:lnSpc>
                <a:spcPct val="100000"/>
              </a:lnSpc>
              <a:spcBef>
                <a:spcPts val="0"/>
              </a:spcBef>
            </a:pPr>
            <a:r>
              <a:rPr lang="en-US" sz="1200" dirty="0">
                <a:solidFill>
                  <a:srgbClr val="24292F"/>
                </a:solidFill>
                <a:ea typeface="Roboto" panose="02000000000000000000" pitchFamily="2" charset="0"/>
              </a:rPr>
              <a:t>in: https://en.wikipedia.org/w/index.php?title=</a:t>
            </a:r>
            <a:r>
              <a:rPr lang="en-US" sz="1200" b="1" dirty="0">
                <a:solidFill>
                  <a:srgbClr val="24292F"/>
                </a:solidFill>
                <a:ea typeface="Roboto" panose="02000000000000000000" pitchFamily="2" charset="0"/>
              </a:rPr>
              <a:t>List_of_Falcon_9_and_Falcon_Heavy_launches</a:t>
            </a:r>
            <a:r>
              <a:rPr lang="en-US" sz="1200" dirty="0">
                <a:solidFill>
                  <a:srgbClr val="24292F"/>
                </a:solidFill>
                <a:ea typeface="Roboto" panose="02000000000000000000" pitchFamily="2" charset="0"/>
              </a:rPr>
              <a:t>&amp;oldid=1027686922</a:t>
            </a:r>
          </a:p>
          <a:p>
            <a:pPr lvl="1">
              <a:lnSpc>
                <a:spcPct val="100000"/>
              </a:lnSpc>
              <a:spcBef>
                <a:spcPts val="0"/>
              </a:spcBef>
            </a:pPr>
            <a:r>
              <a:rPr lang="en-US" sz="1200" dirty="0">
                <a:solidFill>
                  <a:srgbClr val="24292F"/>
                </a:solidFill>
                <a:ea typeface="Roboto" panose="02000000000000000000" pitchFamily="2" charset="0"/>
              </a:rPr>
              <a:t>out: </a:t>
            </a:r>
            <a:r>
              <a:rPr lang="en-US" sz="1200" b="1" dirty="0">
                <a:solidFill>
                  <a:srgbClr val="24292F"/>
                </a:solidFill>
                <a:ea typeface="Roboto" panose="02000000000000000000" pitchFamily="2" charset="0"/>
              </a:rPr>
              <a:t>spacex_web_scraped.csv</a:t>
            </a:r>
          </a:p>
          <a:p>
            <a:pPr marL="0" indent="0">
              <a:lnSpc>
                <a:spcPct val="100000"/>
              </a:lnSpc>
              <a:spcBef>
                <a:spcPts val="0"/>
              </a:spcBef>
              <a:buFont typeface="Arial" panose="020B0604020202020204" pitchFamily="34" charset="0"/>
              <a:buNone/>
            </a:pPr>
            <a:endParaRPr lang="en-US" sz="1200" dirty="0">
              <a:solidFill>
                <a:schemeClr val="accent3">
                  <a:lumMod val="25000"/>
                </a:schemeClr>
              </a:solidFill>
            </a:endParaRPr>
          </a:p>
          <a:p>
            <a:pPr marL="0" indent="0">
              <a:lnSpc>
                <a:spcPct val="100000"/>
              </a:lnSpc>
              <a:spcBef>
                <a:spcPts val="0"/>
              </a:spcBef>
              <a:buFont typeface="Arial" panose="020B0604020202020204" pitchFamily="34" charset="0"/>
              <a:buNone/>
            </a:pPr>
            <a:r>
              <a:rPr lang="en-US" sz="1200" dirty="0">
                <a:solidFill>
                  <a:schemeClr val="accent3">
                    <a:lumMod val="25000"/>
                  </a:schemeClr>
                </a:solidFill>
              </a:rPr>
              <a:t>3) labs-</a:t>
            </a:r>
            <a:r>
              <a:rPr lang="en-US" sz="1200" dirty="0" err="1">
                <a:solidFill>
                  <a:schemeClr val="accent3">
                    <a:lumMod val="25000"/>
                  </a:schemeClr>
                </a:solidFill>
              </a:rPr>
              <a:t>jupyter</a:t>
            </a:r>
            <a:r>
              <a:rPr lang="en-US" sz="1200" dirty="0">
                <a:solidFill>
                  <a:schemeClr val="accent3">
                    <a:lumMod val="25000"/>
                  </a:schemeClr>
                </a:solidFill>
              </a:rPr>
              <a:t>-</a:t>
            </a:r>
            <a:r>
              <a:rPr lang="en-US" sz="1200" dirty="0" err="1">
                <a:solidFill>
                  <a:schemeClr val="accent3">
                    <a:lumMod val="25000"/>
                  </a:schemeClr>
                </a:solidFill>
              </a:rPr>
              <a:t>spacex</a:t>
            </a:r>
            <a:r>
              <a:rPr lang="en-US" sz="1200" dirty="0">
                <a:solidFill>
                  <a:schemeClr val="accent3">
                    <a:lumMod val="25000"/>
                  </a:schemeClr>
                </a:solidFill>
              </a:rPr>
              <a:t>-Data </a:t>
            </a:r>
            <a:r>
              <a:rPr lang="en-US" sz="1200" dirty="0" err="1">
                <a:solidFill>
                  <a:schemeClr val="accent3">
                    <a:lumMod val="25000"/>
                  </a:schemeClr>
                </a:solidFill>
              </a:rPr>
              <a:t>wrangling.ipynb</a:t>
            </a:r>
            <a:endParaRPr lang="en-US" sz="1200" dirty="0">
              <a:solidFill>
                <a:schemeClr val="accent3">
                  <a:lumMod val="25000"/>
                </a:schemeClr>
              </a:solidFill>
            </a:endParaRPr>
          </a:p>
          <a:p>
            <a:pPr lvl="1">
              <a:lnSpc>
                <a:spcPct val="100000"/>
              </a:lnSpc>
              <a:spcBef>
                <a:spcPts val="0"/>
              </a:spcBef>
            </a:pPr>
            <a:r>
              <a:rPr lang="en-US" sz="1200" dirty="0">
                <a:solidFill>
                  <a:schemeClr val="accent3">
                    <a:lumMod val="25000"/>
                  </a:schemeClr>
                </a:solidFill>
              </a:rPr>
              <a:t>in: https://cf-courses-data.s3.us.cloud-object-storage.appdomain.cloud/IBM-DS0321EN-SkillsNetwork/datasets/</a:t>
            </a:r>
            <a:r>
              <a:rPr lang="en-US" sz="1200" b="1" dirty="0">
                <a:solidFill>
                  <a:schemeClr val="accent3">
                    <a:lumMod val="25000"/>
                  </a:schemeClr>
                </a:solidFill>
                <a:highlight>
                  <a:srgbClr val="00FF00"/>
                </a:highlight>
              </a:rPr>
              <a:t>dataset_part_1.csv</a:t>
            </a:r>
            <a:endParaRPr lang="en-US" sz="1200" dirty="0">
              <a:solidFill>
                <a:schemeClr val="accent3">
                  <a:lumMod val="25000"/>
                </a:schemeClr>
              </a:solidFill>
              <a:highlight>
                <a:srgbClr val="00FF00"/>
              </a:highlight>
            </a:endParaRPr>
          </a:p>
          <a:p>
            <a:pPr lvl="1">
              <a:lnSpc>
                <a:spcPct val="100000"/>
              </a:lnSpc>
              <a:spcBef>
                <a:spcPts val="0"/>
              </a:spcBef>
            </a:pPr>
            <a:r>
              <a:rPr lang="en-US" sz="1200" dirty="0">
                <a:solidFill>
                  <a:schemeClr val="accent3">
                    <a:lumMod val="25000"/>
                  </a:schemeClr>
                </a:solidFill>
              </a:rPr>
              <a:t>out: </a:t>
            </a:r>
            <a:r>
              <a:rPr lang="en-US" sz="1200" b="1" dirty="0">
                <a:solidFill>
                  <a:srgbClr val="24292F"/>
                </a:solidFill>
                <a:highlight>
                  <a:srgbClr val="FFFF00"/>
                </a:highlight>
                <a:ea typeface="Roboto" panose="02000000000000000000" pitchFamily="2" charset="0"/>
              </a:rPr>
              <a:t>dataset_part_2.csv</a:t>
            </a:r>
            <a:r>
              <a:rPr lang="en-US" sz="1200" dirty="0">
                <a:solidFill>
                  <a:srgbClr val="24292F"/>
                </a:solidFill>
                <a:ea typeface="Roboto" panose="02000000000000000000" pitchFamily="2" charset="0"/>
              </a:rPr>
              <a:t> (add class column)</a:t>
            </a:r>
          </a:p>
          <a:p>
            <a:pPr lvl="1">
              <a:lnSpc>
                <a:spcPct val="100000"/>
              </a:lnSpc>
              <a:spcBef>
                <a:spcPts val="0"/>
              </a:spcBef>
            </a:pPr>
            <a:endParaRPr lang="en-US" sz="1200" b="1" dirty="0">
              <a:solidFill>
                <a:srgbClr val="24292F"/>
              </a:solidFill>
              <a:highlight>
                <a:srgbClr val="FFFF00"/>
              </a:highlight>
              <a:ea typeface="Roboto" panose="02000000000000000000" pitchFamily="2" charset="0"/>
            </a:endParaRPr>
          </a:p>
          <a:p>
            <a:pPr marL="0" indent="0">
              <a:lnSpc>
                <a:spcPct val="100000"/>
              </a:lnSpc>
              <a:spcBef>
                <a:spcPts val="0"/>
              </a:spcBef>
              <a:buFont typeface="Arial" panose="020B0604020202020204" pitchFamily="34" charset="0"/>
              <a:buNone/>
            </a:pPr>
            <a:r>
              <a:rPr lang="en-US" sz="1200" dirty="0">
                <a:solidFill>
                  <a:schemeClr val="accent3">
                    <a:lumMod val="25000"/>
                  </a:schemeClr>
                </a:solidFill>
              </a:rPr>
              <a:t>4) </a:t>
            </a:r>
            <a:r>
              <a:rPr lang="en-US" sz="1200" dirty="0" err="1">
                <a:solidFill>
                  <a:schemeClr val="accent3">
                    <a:lumMod val="25000"/>
                  </a:schemeClr>
                </a:solidFill>
              </a:rPr>
              <a:t>jupyter</a:t>
            </a:r>
            <a:r>
              <a:rPr lang="en-US" sz="1200" dirty="0">
                <a:solidFill>
                  <a:schemeClr val="accent3">
                    <a:lumMod val="25000"/>
                  </a:schemeClr>
                </a:solidFill>
              </a:rPr>
              <a:t>-labs-</a:t>
            </a:r>
            <a:r>
              <a:rPr lang="en-US" sz="1200" dirty="0" err="1">
                <a:solidFill>
                  <a:schemeClr val="accent3">
                    <a:lumMod val="25000"/>
                  </a:schemeClr>
                </a:solidFill>
              </a:rPr>
              <a:t>eda</a:t>
            </a:r>
            <a:r>
              <a:rPr lang="en-US" sz="1200" dirty="0">
                <a:solidFill>
                  <a:schemeClr val="accent3">
                    <a:lumMod val="25000"/>
                  </a:schemeClr>
                </a:solidFill>
              </a:rPr>
              <a:t>-</a:t>
            </a:r>
            <a:r>
              <a:rPr lang="en-US" sz="1200" dirty="0" err="1">
                <a:solidFill>
                  <a:schemeClr val="accent3">
                    <a:lumMod val="25000"/>
                  </a:schemeClr>
                </a:solidFill>
              </a:rPr>
              <a:t>dataviz.ipynb</a:t>
            </a:r>
            <a:endParaRPr lang="en-US" sz="1200" dirty="0">
              <a:solidFill>
                <a:schemeClr val="accent3">
                  <a:lumMod val="25000"/>
                </a:schemeClr>
              </a:solidFill>
            </a:endParaRPr>
          </a:p>
          <a:p>
            <a:pPr lvl="1">
              <a:lnSpc>
                <a:spcPct val="100000"/>
              </a:lnSpc>
              <a:spcBef>
                <a:spcPts val="0"/>
              </a:spcBef>
            </a:pPr>
            <a:r>
              <a:rPr lang="en-US" sz="1200" dirty="0">
                <a:solidFill>
                  <a:schemeClr val="accent3">
                    <a:lumMod val="25000"/>
                  </a:schemeClr>
                </a:solidFill>
              </a:rPr>
              <a:t>in: # https://cf-courses-data.s3.us.cloud-object-storage.appdomain.cloud/IBM-DS0321EN-SkillsNetwork/datasets/</a:t>
            </a:r>
            <a:r>
              <a:rPr lang="en-US" sz="1200" b="1" dirty="0">
                <a:solidFill>
                  <a:schemeClr val="accent3">
                    <a:lumMod val="25000"/>
                  </a:schemeClr>
                </a:solidFill>
                <a:highlight>
                  <a:srgbClr val="FFFF00"/>
                </a:highlight>
              </a:rPr>
              <a:t>dataset_part_2.csv</a:t>
            </a:r>
          </a:p>
          <a:p>
            <a:pPr lvl="1">
              <a:lnSpc>
                <a:spcPct val="100000"/>
              </a:lnSpc>
              <a:spcBef>
                <a:spcPts val="0"/>
              </a:spcBef>
            </a:pPr>
            <a:r>
              <a:rPr lang="en-US" sz="1200" dirty="0">
                <a:solidFill>
                  <a:schemeClr val="accent3">
                    <a:lumMod val="25000"/>
                  </a:schemeClr>
                </a:solidFill>
              </a:rPr>
              <a:t>in: https://cf-courses-data.s3.us.cloud-object-storage.appdomain.cloud/IBMDeveloperSkillsNetwork-DS0701EN-SkillsNetwork/api/</a:t>
            </a:r>
            <a:r>
              <a:rPr lang="en-US" sz="1200" b="1" dirty="0">
                <a:solidFill>
                  <a:schemeClr val="accent3">
                    <a:lumMod val="25000"/>
                  </a:schemeClr>
                </a:solidFill>
                <a:highlight>
                  <a:srgbClr val="FFFF00"/>
                </a:highlight>
              </a:rPr>
              <a:t>dataset_part_2.csv</a:t>
            </a:r>
          </a:p>
          <a:p>
            <a:pPr lvl="1">
              <a:lnSpc>
                <a:spcPct val="100000"/>
              </a:lnSpc>
              <a:spcBef>
                <a:spcPts val="0"/>
              </a:spcBef>
            </a:pPr>
            <a:r>
              <a:rPr lang="en-US" sz="1200" dirty="0">
                <a:solidFill>
                  <a:schemeClr val="accent3">
                    <a:lumMod val="25000"/>
                  </a:schemeClr>
                </a:solidFill>
              </a:rPr>
              <a:t>out: </a:t>
            </a:r>
            <a:r>
              <a:rPr lang="en-US" sz="1200" b="1" dirty="0">
                <a:solidFill>
                  <a:srgbClr val="24292F"/>
                </a:solidFill>
                <a:highlight>
                  <a:srgbClr val="00FFFF"/>
                </a:highlight>
                <a:ea typeface="Roboto" panose="02000000000000000000" pitchFamily="2" charset="0"/>
              </a:rPr>
              <a:t>dataset_part_3.csv</a:t>
            </a:r>
            <a:r>
              <a:rPr lang="en-US" sz="1200" dirty="0">
                <a:solidFill>
                  <a:srgbClr val="24292F"/>
                </a:solidFill>
                <a:ea typeface="Roboto" panose="02000000000000000000" pitchFamily="2" charset="0"/>
              </a:rPr>
              <a:t> (one-hot features)</a:t>
            </a:r>
          </a:p>
          <a:p>
            <a:pPr marL="457200" lvl="1" indent="0">
              <a:lnSpc>
                <a:spcPct val="100000"/>
              </a:lnSpc>
              <a:spcBef>
                <a:spcPts val="0"/>
              </a:spcBef>
              <a:buFont typeface="Arial" panose="020B0604020202020204" pitchFamily="34" charset="0"/>
              <a:buNone/>
            </a:pPr>
            <a:endParaRPr lang="en-US" sz="1200" b="1" dirty="0">
              <a:solidFill>
                <a:srgbClr val="24292F"/>
              </a:solidFill>
              <a:highlight>
                <a:srgbClr val="FFFF00"/>
              </a:highlight>
              <a:ea typeface="Roboto" panose="02000000000000000000" pitchFamily="2" charset="0"/>
            </a:endParaRPr>
          </a:p>
          <a:p>
            <a:pPr marL="0" indent="0">
              <a:lnSpc>
                <a:spcPct val="100000"/>
              </a:lnSpc>
              <a:spcBef>
                <a:spcPts val="0"/>
              </a:spcBef>
              <a:buFont typeface="Arial" panose="020B0604020202020204" pitchFamily="34" charset="0"/>
              <a:buNone/>
            </a:pPr>
            <a:r>
              <a:rPr lang="en-US" sz="1200" dirty="0">
                <a:solidFill>
                  <a:schemeClr val="accent3">
                    <a:lumMod val="25000"/>
                  </a:schemeClr>
                </a:solidFill>
              </a:rPr>
              <a:t>5) </a:t>
            </a:r>
            <a:r>
              <a:rPr lang="en-US" sz="1200" dirty="0" err="1">
                <a:solidFill>
                  <a:schemeClr val="accent3">
                    <a:lumMod val="25000"/>
                  </a:schemeClr>
                </a:solidFill>
              </a:rPr>
              <a:t>jupyter</a:t>
            </a:r>
            <a:r>
              <a:rPr lang="en-US" sz="1200" dirty="0">
                <a:solidFill>
                  <a:schemeClr val="accent3">
                    <a:lumMod val="25000"/>
                  </a:schemeClr>
                </a:solidFill>
              </a:rPr>
              <a:t>-labs-</a:t>
            </a:r>
            <a:r>
              <a:rPr lang="en-US" sz="1200" dirty="0" err="1">
                <a:solidFill>
                  <a:schemeClr val="accent3">
                    <a:lumMod val="25000"/>
                  </a:schemeClr>
                </a:solidFill>
              </a:rPr>
              <a:t>eda</a:t>
            </a:r>
            <a:r>
              <a:rPr lang="en-US" sz="1200" dirty="0">
                <a:solidFill>
                  <a:schemeClr val="accent3">
                    <a:lumMod val="25000"/>
                  </a:schemeClr>
                </a:solidFill>
              </a:rPr>
              <a:t>-</a:t>
            </a:r>
            <a:r>
              <a:rPr lang="en-US" sz="1200" dirty="0" err="1">
                <a:solidFill>
                  <a:schemeClr val="accent3">
                    <a:lumMod val="25000"/>
                  </a:schemeClr>
                </a:solidFill>
              </a:rPr>
              <a:t>sql-coursera.ipynb</a:t>
            </a:r>
            <a:endParaRPr lang="en-US" sz="1200" dirty="0">
              <a:solidFill>
                <a:schemeClr val="accent3">
                  <a:lumMod val="25000"/>
                </a:schemeClr>
              </a:solidFill>
            </a:endParaRPr>
          </a:p>
          <a:p>
            <a:pPr lvl="1">
              <a:lnSpc>
                <a:spcPct val="100000"/>
              </a:lnSpc>
              <a:spcBef>
                <a:spcPts val="0"/>
              </a:spcBef>
            </a:pPr>
            <a:r>
              <a:rPr lang="en-US" sz="1200" dirty="0">
                <a:solidFill>
                  <a:schemeClr val="accent3">
                    <a:lumMod val="25000"/>
                  </a:schemeClr>
                </a:solidFill>
              </a:rPr>
              <a:t>in: https://cf-courses-data.s3.us.cloud-object-storage.appdomain.cloud/IBM-DS0321EN-SkillsNetwork/labs/module_2/data/</a:t>
            </a:r>
            <a:r>
              <a:rPr lang="en-US" sz="1200" b="1" dirty="0">
                <a:solidFill>
                  <a:schemeClr val="accent3">
                    <a:lumMod val="25000"/>
                  </a:schemeClr>
                </a:solidFill>
              </a:rPr>
              <a:t>Spacex.csv</a:t>
            </a:r>
            <a:endParaRPr lang="en-US" sz="1200" b="1" dirty="0">
              <a:solidFill>
                <a:schemeClr val="accent3">
                  <a:lumMod val="25000"/>
                </a:schemeClr>
              </a:solidFill>
              <a:highlight>
                <a:srgbClr val="FFFF00"/>
              </a:highlight>
            </a:endParaRPr>
          </a:p>
          <a:p>
            <a:pPr lvl="1">
              <a:lnSpc>
                <a:spcPct val="100000"/>
              </a:lnSpc>
              <a:spcBef>
                <a:spcPts val="0"/>
              </a:spcBef>
            </a:pPr>
            <a:r>
              <a:rPr lang="en-US" sz="1200" dirty="0">
                <a:solidFill>
                  <a:schemeClr val="accent3">
                    <a:lumMod val="25000"/>
                  </a:schemeClr>
                </a:solidFill>
              </a:rPr>
              <a:t>out: </a:t>
            </a:r>
            <a:r>
              <a:rPr lang="en-US" sz="1200" b="1" dirty="0">
                <a:solidFill>
                  <a:schemeClr val="accent3">
                    <a:lumMod val="25000"/>
                  </a:schemeClr>
                </a:solidFill>
              </a:rPr>
              <a:t>SPACEXTBL</a:t>
            </a:r>
            <a:r>
              <a:rPr lang="en-US" sz="1200" dirty="0">
                <a:solidFill>
                  <a:schemeClr val="accent3">
                    <a:lumMod val="25000"/>
                  </a:schemeClr>
                </a:solidFill>
              </a:rPr>
              <a:t> (DB2 database table)</a:t>
            </a:r>
          </a:p>
        </p:txBody>
      </p:sp>
    </p:spTree>
    <p:extLst>
      <p:ext uri="{BB962C8B-B14F-4D97-AF65-F5344CB8AC3E}">
        <p14:creationId xmlns:p14="http://schemas.microsoft.com/office/powerpoint/2010/main" val="2458293115"/>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77</a:t>
            </a:fld>
            <a:endParaRPr lang="en-US" dirty="0"/>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 1 – Input/Output Datasets cont’d</a:t>
            </a:r>
            <a:endParaRPr lang="en-US" dirty="0">
              <a:solidFill>
                <a:srgbClr val="0B49CB"/>
              </a:solidFill>
            </a:endParaRPr>
          </a:p>
        </p:txBody>
      </p:sp>
      <p:sp>
        <p:nvSpPr>
          <p:cNvPr id="7" name="Content Placeholder 4">
            <a:extLst>
              <a:ext uri="{FF2B5EF4-FFF2-40B4-BE49-F238E27FC236}">
                <a16:creationId xmlns:a16="http://schemas.microsoft.com/office/drawing/2014/main" id="{93541743-16C8-4C1D-A8CB-126190D98FB9}"/>
              </a:ext>
            </a:extLst>
          </p:cNvPr>
          <p:cNvSpPr txBox="1">
            <a:spLocks/>
          </p:cNvSpPr>
          <p:nvPr/>
        </p:nvSpPr>
        <p:spPr>
          <a:xfrm>
            <a:off x="770011" y="1406769"/>
            <a:ext cx="10515600" cy="534572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200" dirty="0">
                <a:solidFill>
                  <a:schemeClr val="accent3">
                    <a:lumMod val="25000"/>
                  </a:schemeClr>
                </a:solidFill>
              </a:rPr>
              <a:t>6) </a:t>
            </a:r>
            <a:r>
              <a:rPr lang="en-US" sz="1200" dirty="0" err="1">
                <a:solidFill>
                  <a:schemeClr val="accent3">
                    <a:lumMod val="25000"/>
                  </a:schemeClr>
                </a:solidFill>
              </a:rPr>
              <a:t>lab_jupyter_launch_site_location.ipynb</a:t>
            </a:r>
            <a:endParaRPr lang="en-US" sz="1200" dirty="0">
              <a:solidFill>
                <a:schemeClr val="accent3">
                  <a:lumMod val="25000"/>
                </a:schemeClr>
              </a:solidFill>
            </a:endParaRPr>
          </a:p>
          <a:p>
            <a:pPr lvl="1">
              <a:lnSpc>
                <a:spcPct val="100000"/>
              </a:lnSpc>
              <a:spcBef>
                <a:spcPts val="0"/>
              </a:spcBef>
            </a:pPr>
            <a:r>
              <a:rPr lang="en-US" sz="1200" dirty="0">
                <a:solidFill>
                  <a:schemeClr val="accent3">
                    <a:lumMod val="25000"/>
                  </a:schemeClr>
                </a:solidFill>
              </a:rPr>
              <a:t>in: https://cf-courses-data.s3.us.cloud-object-storage.appdomain.cloud/IBM-DS0321EN-SkillsNetwork/datasets/</a:t>
            </a:r>
            <a:r>
              <a:rPr lang="en-US" sz="1200" b="1" dirty="0">
                <a:solidFill>
                  <a:schemeClr val="accent3">
                    <a:lumMod val="25000"/>
                  </a:schemeClr>
                </a:solidFill>
              </a:rPr>
              <a:t>spacex_launch_geo.csv</a:t>
            </a:r>
            <a:endParaRPr lang="en-US" sz="1200" b="1" dirty="0">
              <a:solidFill>
                <a:schemeClr val="accent3">
                  <a:lumMod val="25000"/>
                </a:schemeClr>
              </a:solidFill>
              <a:highlight>
                <a:srgbClr val="FFFF00"/>
              </a:highlight>
            </a:endParaRPr>
          </a:p>
          <a:p>
            <a:pPr lvl="1">
              <a:lnSpc>
                <a:spcPct val="100000"/>
              </a:lnSpc>
              <a:spcBef>
                <a:spcPts val="0"/>
              </a:spcBef>
            </a:pPr>
            <a:r>
              <a:rPr lang="en-US" sz="1200" dirty="0">
                <a:solidFill>
                  <a:schemeClr val="accent3">
                    <a:lumMod val="25000"/>
                  </a:schemeClr>
                </a:solidFill>
              </a:rPr>
              <a:t>out: n/a</a:t>
            </a:r>
            <a:endParaRPr lang="en-US" sz="1200" b="1" dirty="0">
              <a:solidFill>
                <a:schemeClr val="accent3">
                  <a:lumMod val="25000"/>
                </a:schemeClr>
              </a:solidFill>
              <a:highlight>
                <a:srgbClr val="FFFF00"/>
              </a:highlight>
              <a:ea typeface="Roboto" panose="02000000000000000000" pitchFamily="2" charset="0"/>
            </a:endParaRPr>
          </a:p>
          <a:p>
            <a:pPr marL="457200" lvl="1" indent="0">
              <a:lnSpc>
                <a:spcPct val="100000"/>
              </a:lnSpc>
              <a:spcBef>
                <a:spcPts val="0"/>
              </a:spcBef>
              <a:buFont typeface="Arial" panose="020B0604020202020204" pitchFamily="34" charset="0"/>
              <a:buNone/>
            </a:pPr>
            <a:endParaRPr lang="en-US" sz="1200" b="1" dirty="0">
              <a:solidFill>
                <a:srgbClr val="24292F"/>
              </a:solidFill>
              <a:highlight>
                <a:srgbClr val="FFFF00"/>
              </a:highlight>
              <a:ea typeface="Roboto" panose="02000000000000000000" pitchFamily="2" charset="0"/>
            </a:endParaRPr>
          </a:p>
          <a:p>
            <a:pPr marL="0" indent="0">
              <a:lnSpc>
                <a:spcPct val="100000"/>
              </a:lnSpc>
              <a:spcBef>
                <a:spcPts val="0"/>
              </a:spcBef>
              <a:buFont typeface="Arial" panose="020B0604020202020204" pitchFamily="34" charset="0"/>
              <a:buNone/>
            </a:pPr>
            <a:r>
              <a:rPr lang="en-US" sz="1200" dirty="0">
                <a:solidFill>
                  <a:schemeClr val="accent3">
                    <a:lumMod val="25000"/>
                  </a:schemeClr>
                </a:solidFill>
              </a:rPr>
              <a:t>7) </a:t>
            </a:r>
            <a:r>
              <a:rPr lang="en-US" sz="1200" dirty="0" err="1">
                <a:solidFill>
                  <a:schemeClr val="accent3">
                    <a:lumMod val="25000"/>
                  </a:schemeClr>
                </a:solidFill>
              </a:rPr>
              <a:t>lab_jupyter_launch_site_location.ipynb</a:t>
            </a:r>
            <a:endParaRPr lang="en-US" sz="1200" dirty="0">
              <a:solidFill>
                <a:schemeClr val="accent3">
                  <a:lumMod val="25000"/>
                </a:schemeClr>
              </a:solidFill>
            </a:endParaRPr>
          </a:p>
          <a:p>
            <a:pPr lvl="1">
              <a:lnSpc>
                <a:spcPct val="100000"/>
              </a:lnSpc>
              <a:spcBef>
                <a:spcPts val="0"/>
              </a:spcBef>
            </a:pPr>
            <a:r>
              <a:rPr lang="en-US" sz="1200" dirty="0">
                <a:solidFill>
                  <a:schemeClr val="accent3">
                    <a:lumMod val="25000"/>
                  </a:schemeClr>
                </a:solidFill>
              </a:rPr>
              <a:t>in: https://cf-courses-data.s3.us.cloud-object-storage.appdomain.cloud/IBM-DS0321EN-SkillsNetwork/datasets/</a:t>
            </a:r>
            <a:r>
              <a:rPr lang="en-US" sz="1200" b="1" dirty="0">
                <a:solidFill>
                  <a:schemeClr val="accent3">
                    <a:lumMod val="25000"/>
                  </a:schemeClr>
                </a:solidFill>
              </a:rPr>
              <a:t>spacex_launch_dash.csv</a:t>
            </a:r>
            <a:endParaRPr lang="en-US" sz="1200" b="1" dirty="0">
              <a:solidFill>
                <a:schemeClr val="accent3">
                  <a:lumMod val="25000"/>
                </a:schemeClr>
              </a:solidFill>
              <a:highlight>
                <a:srgbClr val="FFFF00"/>
              </a:highlight>
            </a:endParaRPr>
          </a:p>
          <a:p>
            <a:pPr lvl="1">
              <a:lnSpc>
                <a:spcPct val="100000"/>
              </a:lnSpc>
              <a:spcBef>
                <a:spcPts val="0"/>
              </a:spcBef>
            </a:pPr>
            <a:r>
              <a:rPr lang="en-US" sz="1200" dirty="0">
                <a:solidFill>
                  <a:schemeClr val="accent3">
                    <a:lumMod val="25000"/>
                  </a:schemeClr>
                </a:solidFill>
              </a:rPr>
              <a:t>out: n/a</a:t>
            </a:r>
            <a:endParaRPr lang="en-US" sz="1200" b="1" dirty="0">
              <a:solidFill>
                <a:schemeClr val="accent3">
                  <a:lumMod val="25000"/>
                </a:schemeClr>
              </a:solidFill>
              <a:highlight>
                <a:srgbClr val="FFFF00"/>
              </a:highlight>
              <a:ea typeface="Roboto" panose="02000000000000000000" pitchFamily="2" charset="0"/>
            </a:endParaRPr>
          </a:p>
          <a:p>
            <a:pPr lvl="1">
              <a:lnSpc>
                <a:spcPct val="100000"/>
              </a:lnSpc>
              <a:spcBef>
                <a:spcPts val="0"/>
              </a:spcBef>
            </a:pPr>
            <a:endParaRPr lang="en-US" sz="1200" b="1" dirty="0">
              <a:solidFill>
                <a:srgbClr val="24292F"/>
              </a:solidFill>
              <a:highlight>
                <a:srgbClr val="FFFF00"/>
              </a:highlight>
              <a:ea typeface="Roboto" panose="02000000000000000000" pitchFamily="2" charset="0"/>
            </a:endParaRPr>
          </a:p>
          <a:p>
            <a:pPr marL="0" indent="0">
              <a:lnSpc>
                <a:spcPct val="100000"/>
              </a:lnSpc>
              <a:spcBef>
                <a:spcPts val="0"/>
              </a:spcBef>
              <a:buFont typeface="Arial" panose="020B0604020202020204" pitchFamily="34" charset="0"/>
              <a:buNone/>
            </a:pPr>
            <a:r>
              <a:rPr lang="en-US" sz="1200" dirty="0">
                <a:solidFill>
                  <a:schemeClr val="accent3">
                    <a:lumMod val="25000"/>
                  </a:schemeClr>
                </a:solidFill>
              </a:rPr>
              <a:t>8) spacex_dash_app.py</a:t>
            </a:r>
          </a:p>
          <a:p>
            <a:pPr lvl="1">
              <a:lnSpc>
                <a:spcPct val="100000"/>
              </a:lnSpc>
              <a:spcBef>
                <a:spcPts val="0"/>
              </a:spcBef>
            </a:pPr>
            <a:r>
              <a:rPr lang="en-US" sz="1200" dirty="0">
                <a:solidFill>
                  <a:schemeClr val="accent3">
                    <a:lumMod val="25000"/>
                  </a:schemeClr>
                </a:solidFill>
              </a:rPr>
              <a:t>in: https://cf-courses-data.s3.us.cloud-object-storage.appdomain.cloud/IBM-DS0321EN-SkillsNetwork/datasets/</a:t>
            </a:r>
            <a:r>
              <a:rPr lang="en-US" sz="1200" b="1" dirty="0">
                <a:solidFill>
                  <a:schemeClr val="accent3">
                    <a:lumMod val="25000"/>
                  </a:schemeClr>
                </a:solidFill>
              </a:rPr>
              <a:t>spacex_launch_dash.csv</a:t>
            </a:r>
            <a:endParaRPr lang="en-US" sz="1200" b="1" dirty="0">
              <a:solidFill>
                <a:schemeClr val="accent3">
                  <a:lumMod val="25000"/>
                </a:schemeClr>
              </a:solidFill>
              <a:highlight>
                <a:srgbClr val="FFFF00"/>
              </a:highlight>
            </a:endParaRPr>
          </a:p>
          <a:p>
            <a:pPr lvl="1">
              <a:lnSpc>
                <a:spcPct val="100000"/>
              </a:lnSpc>
              <a:spcBef>
                <a:spcPts val="0"/>
              </a:spcBef>
            </a:pPr>
            <a:r>
              <a:rPr lang="en-US" sz="1200" dirty="0">
                <a:solidFill>
                  <a:schemeClr val="accent3">
                    <a:lumMod val="25000"/>
                  </a:schemeClr>
                </a:solidFill>
              </a:rPr>
              <a:t>out: n/a</a:t>
            </a:r>
            <a:endParaRPr lang="en-US" sz="1200" b="1" dirty="0">
              <a:solidFill>
                <a:schemeClr val="accent3">
                  <a:lumMod val="25000"/>
                </a:schemeClr>
              </a:solidFill>
              <a:highlight>
                <a:srgbClr val="FFFF00"/>
              </a:highlight>
              <a:ea typeface="Roboto" panose="02000000000000000000" pitchFamily="2" charset="0"/>
            </a:endParaRPr>
          </a:p>
          <a:p>
            <a:pPr marL="0" indent="0">
              <a:lnSpc>
                <a:spcPct val="100000"/>
              </a:lnSpc>
              <a:spcBef>
                <a:spcPts val="0"/>
              </a:spcBef>
              <a:buFont typeface="Arial" panose="020B0604020202020204" pitchFamily="34" charset="0"/>
              <a:buNone/>
            </a:pPr>
            <a:endParaRPr lang="en-US" sz="1200" dirty="0">
              <a:solidFill>
                <a:schemeClr val="accent3">
                  <a:lumMod val="25000"/>
                </a:schemeClr>
              </a:solidFill>
            </a:endParaRPr>
          </a:p>
          <a:p>
            <a:pPr marL="0" indent="0">
              <a:lnSpc>
                <a:spcPct val="100000"/>
              </a:lnSpc>
              <a:spcBef>
                <a:spcPts val="0"/>
              </a:spcBef>
              <a:buFont typeface="Arial" panose="020B0604020202020204" pitchFamily="34" charset="0"/>
              <a:buNone/>
            </a:pPr>
            <a:r>
              <a:rPr lang="en-US" sz="1200" dirty="0">
                <a:solidFill>
                  <a:schemeClr val="accent3">
                    <a:lumMod val="25000"/>
                  </a:schemeClr>
                </a:solidFill>
              </a:rPr>
              <a:t>9) </a:t>
            </a:r>
            <a:r>
              <a:rPr lang="en-US" sz="1200" dirty="0" err="1">
                <a:solidFill>
                  <a:schemeClr val="accent3">
                    <a:lumMod val="25000"/>
                  </a:schemeClr>
                </a:solidFill>
              </a:rPr>
              <a:t>SpaceX_Machine</a:t>
            </a:r>
            <a:r>
              <a:rPr lang="en-US" sz="1200" dirty="0">
                <a:solidFill>
                  <a:schemeClr val="accent3">
                    <a:lumMod val="25000"/>
                  </a:schemeClr>
                </a:solidFill>
              </a:rPr>
              <a:t> Learning Prediction_Part_5.ipynb</a:t>
            </a:r>
          </a:p>
          <a:p>
            <a:pPr lvl="1">
              <a:lnSpc>
                <a:spcPct val="100000"/>
              </a:lnSpc>
              <a:spcBef>
                <a:spcPts val="0"/>
              </a:spcBef>
            </a:pPr>
            <a:r>
              <a:rPr lang="en-US" sz="1200" dirty="0">
                <a:solidFill>
                  <a:schemeClr val="accent3">
                    <a:lumMod val="25000"/>
                  </a:schemeClr>
                </a:solidFill>
              </a:rPr>
              <a:t>in: https://cf-courses-data.s3.us.cloud-object-storage.appdomain.cloud/IBM-DS0321EN-SkillsNetwork/datasets/</a:t>
            </a:r>
            <a:r>
              <a:rPr lang="en-US" sz="1200" b="1" dirty="0">
                <a:solidFill>
                  <a:schemeClr val="accent3">
                    <a:lumMod val="25000"/>
                  </a:schemeClr>
                </a:solidFill>
                <a:highlight>
                  <a:srgbClr val="FFFF00"/>
                </a:highlight>
              </a:rPr>
              <a:t>dataset_part_2.csv</a:t>
            </a:r>
          </a:p>
          <a:p>
            <a:pPr lvl="1">
              <a:lnSpc>
                <a:spcPct val="100000"/>
              </a:lnSpc>
              <a:spcBef>
                <a:spcPts val="0"/>
              </a:spcBef>
            </a:pPr>
            <a:r>
              <a:rPr lang="en-US" sz="1200" dirty="0">
                <a:solidFill>
                  <a:schemeClr val="accent3">
                    <a:lumMod val="25000"/>
                  </a:schemeClr>
                </a:solidFill>
              </a:rPr>
              <a:t>in: https://cf-courses-data.s3.us.cloud-object-storage.appdomain.cloud/IBMDeveloperSkillsNetwork-DS0701EN-SkillsNetwork/api/</a:t>
            </a:r>
            <a:r>
              <a:rPr lang="en-US" sz="1200" b="1" dirty="0">
                <a:solidFill>
                  <a:schemeClr val="accent3">
                    <a:lumMod val="25000"/>
                  </a:schemeClr>
                </a:solidFill>
                <a:highlight>
                  <a:srgbClr val="FFFF00"/>
                </a:highlight>
              </a:rPr>
              <a:t>dataset_part_2.csv</a:t>
            </a:r>
          </a:p>
          <a:p>
            <a:pPr lvl="1">
              <a:lnSpc>
                <a:spcPct val="100000"/>
              </a:lnSpc>
              <a:spcBef>
                <a:spcPts val="0"/>
              </a:spcBef>
            </a:pPr>
            <a:r>
              <a:rPr lang="en-US" sz="1200" dirty="0">
                <a:solidFill>
                  <a:schemeClr val="accent3">
                    <a:lumMod val="25000"/>
                  </a:schemeClr>
                </a:solidFill>
              </a:rPr>
              <a:t>https://cf-courses-data.s3.us.cloud-object-storage.appdomain.cloud/IBM-DS0321EN-SkillsNetwork/datasets/</a:t>
            </a:r>
            <a:r>
              <a:rPr lang="en-US" sz="1200" b="1" dirty="0">
                <a:solidFill>
                  <a:schemeClr val="accent3">
                    <a:lumMod val="25000"/>
                  </a:schemeClr>
                </a:solidFill>
                <a:highlight>
                  <a:srgbClr val="00FFFF"/>
                </a:highlight>
              </a:rPr>
              <a:t>dataset_part_3.csv</a:t>
            </a:r>
          </a:p>
          <a:p>
            <a:pPr lvl="1">
              <a:lnSpc>
                <a:spcPct val="100000"/>
              </a:lnSpc>
              <a:spcBef>
                <a:spcPts val="0"/>
              </a:spcBef>
            </a:pPr>
            <a:r>
              <a:rPr lang="en-US" sz="1200" dirty="0">
                <a:solidFill>
                  <a:schemeClr val="accent3">
                    <a:lumMod val="25000"/>
                  </a:schemeClr>
                </a:solidFill>
              </a:rPr>
              <a:t>https://cf-courses-data.s3.us.cloud-object-storage.appdomain.cloud/IBMDeveloperSkillsNetwork-DS0701EN-SkillsNetwork/api/</a:t>
            </a:r>
            <a:r>
              <a:rPr lang="en-US" sz="1200" b="1" dirty="0">
                <a:solidFill>
                  <a:schemeClr val="accent3">
                    <a:lumMod val="25000"/>
                  </a:schemeClr>
                </a:solidFill>
                <a:highlight>
                  <a:srgbClr val="00FFFF"/>
                </a:highlight>
              </a:rPr>
              <a:t>dataset_part_3.csv</a:t>
            </a:r>
          </a:p>
          <a:p>
            <a:pPr lvl="1">
              <a:lnSpc>
                <a:spcPct val="100000"/>
              </a:lnSpc>
              <a:spcBef>
                <a:spcPts val="0"/>
              </a:spcBef>
            </a:pPr>
            <a:r>
              <a:rPr lang="en-US" sz="1200" dirty="0">
                <a:solidFill>
                  <a:schemeClr val="accent3">
                    <a:lumMod val="25000"/>
                  </a:schemeClr>
                </a:solidFill>
              </a:rPr>
              <a:t>out: n/a</a:t>
            </a:r>
          </a:p>
        </p:txBody>
      </p:sp>
    </p:spTree>
    <p:extLst>
      <p:ext uri="{BB962C8B-B14F-4D97-AF65-F5344CB8AC3E}">
        <p14:creationId xmlns:p14="http://schemas.microsoft.com/office/powerpoint/2010/main" val="1557146405"/>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41616585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371600"/>
            <a:ext cx="10515600" cy="5301762"/>
          </a:xfrm>
          <a:prstGeom prst="rect">
            <a:avLst/>
          </a:prstGeom>
        </p:spPr>
        <p:txBody>
          <a:bodyPr vert="horz" lIns="91440" tIns="45720" rIns="91440" bIns="45720" rtlCol="0" anchor="t">
            <a:normAutofit fontScale="55000" lnSpcReduction="20000"/>
          </a:bodyPr>
          <a:lstStyle/>
          <a:p>
            <a:pPr marL="0" indent="0">
              <a:buNone/>
            </a:pPr>
            <a:r>
              <a:rPr lang="en-US" dirty="0">
                <a:ea typeface="Roboto" panose="02000000000000000000" pitchFamily="2" charset="0"/>
              </a:rPr>
              <a:t>The first method used for data collection is the SpaceX Open Source REST API described by </a:t>
            </a:r>
          </a:p>
          <a:p>
            <a:pPr marL="0" indent="0">
              <a:buNone/>
            </a:pPr>
            <a:r>
              <a:rPr lang="en-US" dirty="0">
                <a:ea typeface="Roboto" panose="02000000000000000000" pitchFamily="2" charset="0"/>
                <a:hlinkClick r:id="rId3"/>
              </a:rPr>
              <a:t>https://github.com/r-spacex/SpaceX-API</a:t>
            </a:r>
            <a:endParaRPr lang="en-US" dirty="0">
              <a:ea typeface="Roboto" panose="02000000000000000000" pitchFamily="2" charset="0"/>
            </a:endParaRPr>
          </a:p>
          <a:p>
            <a:pPr marL="0" indent="0">
              <a:buNone/>
            </a:pPr>
            <a:endParaRPr lang="en-US" dirty="0">
              <a:ea typeface="Roboto" panose="02000000000000000000" pitchFamily="2" charset="0"/>
            </a:endParaRPr>
          </a:p>
          <a:p>
            <a:pPr marL="0" indent="0">
              <a:buNone/>
            </a:pPr>
            <a:r>
              <a:rPr lang="en-US" dirty="0">
                <a:ea typeface="Roboto" panose="02000000000000000000" pitchFamily="2" charset="0"/>
              </a:rPr>
              <a:t>The main launch data for all past SpaceX launches is retrieved from the REST API endpoint </a:t>
            </a:r>
          </a:p>
          <a:p>
            <a:pPr marL="0" indent="0">
              <a:buNone/>
            </a:pPr>
            <a:r>
              <a:rPr lang="en-GB" b="0" i="0" dirty="0">
                <a:solidFill>
                  <a:srgbClr val="24292F"/>
                </a:solidFill>
                <a:effectLst/>
                <a:ea typeface="Roboto" panose="02000000000000000000" pitchFamily="2" charset="0"/>
                <a:hlinkClick r:id="rId4"/>
              </a:rPr>
              <a:t>https://api.spacexdata.com/v4/launches/past</a:t>
            </a:r>
            <a:endParaRPr lang="en-GB" b="0" i="0" dirty="0">
              <a:solidFill>
                <a:srgbClr val="24292F"/>
              </a:solidFill>
              <a:effectLst/>
              <a:ea typeface="Roboto" panose="02000000000000000000" pitchFamily="2" charset="0"/>
            </a:endParaRPr>
          </a:p>
          <a:p>
            <a:pPr marL="0" indent="0">
              <a:buNone/>
            </a:pPr>
            <a:r>
              <a:rPr lang="en-US" b="0" i="0" dirty="0">
                <a:solidFill>
                  <a:srgbClr val="24292F"/>
                </a:solidFill>
                <a:effectLst/>
                <a:ea typeface="Roboto" panose="02000000000000000000" pitchFamily="2" charset="0"/>
              </a:rPr>
              <a:t>(To make the requested JSON results more consistent, we will use the following static response object for this project:</a:t>
            </a:r>
          </a:p>
          <a:p>
            <a:pPr marL="0" indent="0">
              <a:buNone/>
            </a:pPr>
            <a:r>
              <a:rPr lang="en-US" b="0" i="0" dirty="0">
                <a:solidFill>
                  <a:srgbClr val="24292F"/>
                </a:solidFill>
                <a:effectLst/>
                <a:ea typeface="Roboto" panose="02000000000000000000" pitchFamily="2" charset="0"/>
                <a:hlinkClick r:id="rId5"/>
              </a:rPr>
              <a:t>https://cf-courses-data.s3.us.cloud-object-storage.appdomain.cloud/IBM-DS0321EN-SkillsNetwork/datasets/API_call_spacex_api.json</a:t>
            </a:r>
            <a:r>
              <a:rPr lang="en-US" b="0" i="0" dirty="0">
                <a:solidFill>
                  <a:srgbClr val="24292F"/>
                </a:solidFill>
                <a:effectLst/>
                <a:ea typeface="Roboto" panose="02000000000000000000" pitchFamily="2" charset="0"/>
              </a:rPr>
              <a:t>)</a:t>
            </a:r>
            <a:endParaRPr lang="en-US" dirty="0">
              <a:solidFill>
                <a:srgbClr val="24292F"/>
              </a:solidFill>
              <a:ea typeface="Roboto" panose="02000000000000000000" pitchFamily="2" charset="0"/>
            </a:endParaRPr>
          </a:p>
          <a:p>
            <a:pPr marL="0" indent="0">
              <a:buNone/>
            </a:pPr>
            <a:endParaRPr lang="en-US" b="0" i="0" dirty="0">
              <a:solidFill>
                <a:srgbClr val="24292F"/>
              </a:solidFill>
              <a:effectLst/>
              <a:ea typeface="Roboto" panose="02000000000000000000" pitchFamily="2" charset="0"/>
            </a:endParaRPr>
          </a:p>
          <a:p>
            <a:pPr marL="0" indent="0">
              <a:buNone/>
            </a:pPr>
            <a:r>
              <a:rPr lang="en-GB" b="0" i="0" dirty="0">
                <a:solidFill>
                  <a:srgbClr val="24292F"/>
                </a:solidFill>
                <a:effectLst/>
                <a:ea typeface="Roboto" panose="02000000000000000000" pitchFamily="2" charset="0"/>
              </a:rPr>
              <a:t>We use the Python </a:t>
            </a:r>
            <a:r>
              <a:rPr lang="en-GB" b="1" i="0" dirty="0">
                <a:solidFill>
                  <a:srgbClr val="24292F"/>
                </a:solidFill>
                <a:effectLst/>
                <a:ea typeface="Roboto" panose="02000000000000000000" pitchFamily="2" charset="0"/>
              </a:rPr>
              <a:t>requests</a:t>
            </a:r>
            <a:r>
              <a:rPr lang="en-GB" b="0" i="0" dirty="0">
                <a:solidFill>
                  <a:srgbClr val="24292F"/>
                </a:solidFill>
                <a:effectLst/>
                <a:ea typeface="Roboto" panose="02000000000000000000" pitchFamily="2" charset="0"/>
              </a:rPr>
              <a:t> library to access the https API endpoints. This </a:t>
            </a:r>
            <a:r>
              <a:rPr lang="en-US" dirty="0">
                <a:ea typeface="Roboto" panose="02000000000000000000" pitchFamily="2" charset="0"/>
              </a:rPr>
              <a:t>returns the data in JSON format, which we store as a variable using Python json() method and then convert it to a Pandas dataframe using the Pandas </a:t>
            </a:r>
            <a:r>
              <a:rPr lang="en-US" dirty="0" err="1">
                <a:ea typeface="Roboto" panose="02000000000000000000" pitchFamily="2" charset="0"/>
              </a:rPr>
              <a:t>json_normalize</a:t>
            </a:r>
            <a:r>
              <a:rPr lang="en-US" dirty="0">
                <a:ea typeface="Roboto" panose="02000000000000000000" pitchFamily="2" charset="0"/>
              </a:rPr>
              <a:t>() method.</a:t>
            </a:r>
          </a:p>
          <a:p>
            <a:pPr marL="0" indent="0">
              <a:buNone/>
            </a:pPr>
            <a:r>
              <a:rPr lang="en-US" dirty="0">
                <a:solidFill>
                  <a:srgbClr val="24292F"/>
                </a:solidFill>
                <a:ea typeface="Roboto" panose="02000000000000000000" pitchFamily="2" charset="0"/>
              </a:rPr>
              <a:t>Most of the required data is now stored in the dataframe, however, many of the attributes are just IDs. For example, the rocket column has no information about the rocket but just an identification number. </a:t>
            </a:r>
          </a:p>
          <a:p>
            <a:pPr marL="0" indent="0">
              <a:buNone/>
            </a:pPr>
            <a:r>
              <a:rPr lang="en-US" dirty="0">
                <a:solidFill>
                  <a:srgbClr val="24292F"/>
                </a:solidFill>
                <a:ea typeface="Roboto" panose="02000000000000000000" pitchFamily="2" charset="0"/>
              </a:rPr>
              <a:t>We use the API again to get information about the launches using the IDs given for each launch. Specifically, we use columns rocket, payloads, launchpad, and cores which are all IDs to retrieve more information from the following API’s:</a:t>
            </a:r>
          </a:p>
          <a:p>
            <a:pPr marL="0" indent="0">
              <a:buNone/>
            </a:pPr>
            <a:endParaRPr lang="en-US" dirty="0">
              <a:solidFill>
                <a:srgbClr val="24292F"/>
              </a:solidFill>
              <a:ea typeface="Roboto" panose="02000000000000000000" pitchFamily="2" charset="0"/>
            </a:endParaRPr>
          </a:p>
          <a:p>
            <a:r>
              <a:rPr lang="en-US" dirty="0">
                <a:solidFill>
                  <a:srgbClr val="24292F"/>
                </a:solidFill>
                <a:ea typeface="Roboto" panose="02000000000000000000" pitchFamily="2" charset="0"/>
                <a:hlinkClick r:id="rId6"/>
              </a:rPr>
              <a:t>https://api.spacexdata.com/v4/rockets/</a:t>
            </a:r>
            <a:r>
              <a:rPr lang="en-US" dirty="0">
                <a:solidFill>
                  <a:srgbClr val="24292F"/>
                </a:solidFill>
                <a:ea typeface="Roboto" panose="02000000000000000000" pitchFamily="2" charset="0"/>
              </a:rPr>
              <a:t> </a:t>
            </a:r>
          </a:p>
          <a:p>
            <a:r>
              <a:rPr lang="en-US" dirty="0">
                <a:solidFill>
                  <a:srgbClr val="24292F"/>
                </a:solidFill>
                <a:ea typeface="Roboto" panose="02000000000000000000" pitchFamily="2" charset="0"/>
                <a:hlinkClick r:id="rId7"/>
              </a:rPr>
              <a:t>https://api.spacexdata.com/v4/payloads/</a:t>
            </a:r>
            <a:endParaRPr lang="en-US" dirty="0">
              <a:solidFill>
                <a:srgbClr val="24292F"/>
              </a:solidFill>
              <a:ea typeface="Roboto" panose="02000000000000000000" pitchFamily="2" charset="0"/>
            </a:endParaRPr>
          </a:p>
          <a:p>
            <a:r>
              <a:rPr lang="en-US" dirty="0">
                <a:solidFill>
                  <a:srgbClr val="24292F"/>
                </a:solidFill>
                <a:ea typeface="Roboto" panose="02000000000000000000" pitchFamily="2" charset="0"/>
                <a:hlinkClick r:id="rId8"/>
              </a:rPr>
              <a:t>https://api.spacexdata.com/v4/launchpads/</a:t>
            </a:r>
            <a:endParaRPr lang="en-US" dirty="0">
              <a:solidFill>
                <a:srgbClr val="24292F"/>
              </a:solidFill>
              <a:ea typeface="Roboto" panose="02000000000000000000" pitchFamily="2" charset="0"/>
            </a:endParaRPr>
          </a:p>
          <a:p>
            <a:r>
              <a:rPr lang="en-US" dirty="0">
                <a:solidFill>
                  <a:srgbClr val="24292F"/>
                </a:solidFill>
                <a:ea typeface="Roboto" panose="02000000000000000000" pitchFamily="2" charset="0"/>
                <a:hlinkClick r:id="rId9"/>
              </a:rPr>
              <a:t>https://api.spacexdata.com/v4/cores/</a:t>
            </a:r>
            <a:endParaRPr lang="en-US" dirty="0">
              <a:solidFill>
                <a:srgbClr val="24292F"/>
              </a:solidFill>
              <a:ea typeface="Roboto" panose="02000000000000000000" pitchFamily="2" charset="0"/>
            </a:endParaRPr>
          </a:p>
          <a:p>
            <a:endParaRPr lang="en-US" dirty="0">
              <a:solidFill>
                <a:srgbClr val="24292F"/>
              </a:solidFill>
              <a:ea typeface="Roboto" panose="02000000000000000000" pitchFamily="2" charset="0"/>
            </a:endParaRPr>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189799385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4531</TotalTime>
  <Words>4971</Words>
  <Application>Microsoft Office PowerPoint</Application>
  <PresentationFormat>Widescreen</PresentationFormat>
  <Paragraphs>583</Paragraphs>
  <Slides>78</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78</vt:i4>
      </vt:variant>
    </vt:vector>
  </HeadingPairs>
  <TitlesOfParts>
    <vt:vector size="87" baseType="lpstr">
      <vt:lpstr>Abadi</vt:lpstr>
      <vt:lpstr>Arial</vt:lpstr>
      <vt:lpstr>Calibri</vt:lpstr>
      <vt:lpstr>Calibri Light</vt:lpstr>
      <vt:lpstr>Consolas</vt:lpstr>
      <vt:lpstr>IBM Plex Mono SemiBold</vt:lpstr>
      <vt:lpstr>IBM Plex Mono Text</vt:lpstr>
      <vt:lpstr>Roboto Mono</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TRAVAGLINI Marc</cp:lastModifiedBy>
  <cp:revision>239</cp:revision>
  <dcterms:created xsi:type="dcterms:W3CDTF">2021-04-29T18:58:34Z</dcterms:created>
  <dcterms:modified xsi:type="dcterms:W3CDTF">2022-04-18T10:57:29Z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